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6" r:id="rId2"/>
    <p:sldId id="260" r:id="rId3"/>
    <p:sldId id="262" r:id="rId4"/>
    <p:sldId id="261" r:id="rId5"/>
    <p:sldId id="257" r:id="rId6"/>
    <p:sldId id="263" r:id="rId7"/>
    <p:sldId id="264" r:id="rId8"/>
    <p:sldId id="259" r:id="rId9"/>
    <p:sldId id="265" r:id="rId10"/>
  </p:sldIdLst>
  <p:sldSz cx="12192000" cy="6858000"/>
  <p:notesSz cx="6797675" cy="9926638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 mitjà 2 - èmfasi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22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capçaler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Contenidor de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D8E81E-2CC5-4B0E-8E94-E33BC2828FAF}" type="datetimeFigureOut">
              <a:rPr lang="es-ES" smtClean="0"/>
              <a:t>17/02/2021</a:t>
            </a:fld>
            <a:endParaRPr lang="es-ES"/>
          </a:p>
        </p:txBody>
      </p:sp>
      <p:sp>
        <p:nvSpPr>
          <p:cNvPr id="4" name="Contenidor de peu de pàgina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Conteni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045845-A83E-4FC2-9EB8-CF82DA252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62022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a-ES" smtClean="0"/>
              <a:t>Feu clic aquí per editar l'estil</a:t>
            </a:r>
            <a:endParaRPr lang="es-ES"/>
          </a:p>
        </p:txBody>
      </p:sp>
      <p:sp>
        <p:nvSpPr>
          <p:cNvPr id="3" name="Subtíto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a-ES" smtClean="0"/>
              <a:t>Feu clic aquí per editar l'estil de subtítols del patró</a:t>
            </a:r>
            <a:endParaRPr lang="es-ES"/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E60BB-661A-4889-AAED-7546F81CD12C}" type="datetimeFigureOut">
              <a:rPr lang="es-ES" smtClean="0"/>
              <a:t>17/02/2021</a:t>
            </a:fld>
            <a:endParaRPr lang="es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69A12-269E-4C10-AC50-A4C8B028482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8561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ol i text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es-ES"/>
          </a:p>
        </p:txBody>
      </p:sp>
      <p:sp>
        <p:nvSpPr>
          <p:cNvPr id="3" name="Contenidor de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a-ES" smtClean="0"/>
              <a:t>Editeu els estils de text del patró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es-ES"/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E60BB-661A-4889-AAED-7546F81CD12C}" type="datetimeFigureOut">
              <a:rPr lang="es-ES" smtClean="0"/>
              <a:t>17/02/2021</a:t>
            </a:fld>
            <a:endParaRPr lang="es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69A12-269E-4C10-AC50-A4C8B028482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37523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ol vertical 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a-ES" smtClean="0"/>
              <a:t>Feu clic aquí per editar l'estil</a:t>
            </a:r>
            <a:endParaRPr lang="es-ES"/>
          </a:p>
        </p:txBody>
      </p:sp>
      <p:sp>
        <p:nvSpPr>
          <p:cNvPr id="3" name="Contenidor de text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a-ES" smtClean="0"/>
              <a:t>Editeu els estils de text del patró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es-ES"/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E60BB-661A-4889-AAED-7546F81CD12C}" type="datetimeFigureOut">
              <a:rPr lang="es-ES" smtClean="0"/>
              <a:t>17/02/2021</a:t>
            </a:fld>
            <a:endParaRPr lang="es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69A12-269E-4C10-AC50-A4C8B028482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18640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ol i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es-ES"/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a-ES" smtClean="0"/>
              <a:t>Editeu els estils de text del patró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es-ES"/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E60BB-661A-4889-AAED-7546F81CD12C}" type="datetimeFigureOut">
              <a:rPr lang="es-ES" smtClean="0"/>
              <a:t>17/02/2021</a:t>
            </a:fld>
            <a:endParaRPr lang="es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69A12-269E-4C10-AC50-A4C8B028482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6206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pçalera de la sec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a-ES" smtClean="0"/>
              <a:t>Feu clic aquí per editar l'estil</a:t>
            </a:r>
            <a:endParaRPr lang="es-ES"/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a-ES" smtClean="0"/>
              <a:t>Editeu els estils de text del patró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E60BB-661A-4889-AAED-7546F81CD12C}" type="datetimeFigureOut">
              <a:rPr lang="es-ES" smtClean="0"/>
              <a:t>17/02/2021</a:t>
            </a:fld>
            <a:endParaRPr lang="es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69A12-269E-4C10-AC50-A4C8B028482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78735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es-ES"/>
          </a:p>
        </p:txBody>
      </p:sp>
      <p:sp>
        <p:nvSpPr>
          <p:cNvPr id="3" name="Contenidor de contingut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a-ES" smtClean="0"/>
              <a:t>Editeu els estils de text del patró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es-ES"/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a-ES" smtClean="0"/>
              <a:t>Editeu els estils de text del patró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es-ES"/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E60BB-661A-4889-AAED-7546F81CD12C}" type="datetimeFigureOut">
              <a:rPr lang="es-ES" smtClean="0"/>
              <a:t>17/02/2021</a:t>
            </a:fld>
            <a:endParaRPr lang="es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69A12-269E-4C10-AC50-A4C8B028482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2703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a-ES" smtClean="0"/>
              <a:t>Feu clic aquí per editar l'estil</a:t>
            </a:r>
            <a:endParaRPr lang="es-ES"/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 smtClean="0"/>
              <a:t>Editeu els estils de text del patró</a:t>
            </a:r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a-ES" smtClean="0"/>
              <a:t>Editeu els estils de text del patró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es-ES"/>
          </a:p>
        </p:txBody>
      </p:sp>
      <p:sp>
        <p:nvSpPr>
          <p:cNvPr id="5" name="Contenidor de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 smtClean="0"/>
              <a:t>Editeu els estils de text del patró</a:t>
            </a:r>
          </a:p>
        </p:txBody>
      </p:sp>
      <p:sp>
        <p:nvSpPr>
          <p:cNvPr id="6" name="Contenidor de contingut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a-ES" smtClean="0"/>
              <a:t>Editeu els estils de text del patró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es-ES"/>
          </a:p>
        </p:txBody>
      </p:sp>
      <p:sp>
        <p:nvSpPr>
          <p:cNvPr id="7" name="Contenidor de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E60BB-661A-4889-AAED-7546F81CD12C}" type="datetimeFigureOut">
              <a:rPr lang="es-ES" smtClean="0"/>
              <a:t>17/02/2021</a:t>
            </a:fld>
            <a:endParaRPr lang="es-ES"/>
          </a:p>
        </p:txBody>
      </p:sp>
      <p:sp>
        <p:nvSpPr>
          <p:cNvPr id="8" name="Contenidor de peu de pà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Conteni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69A12-269E-4C10-AC50-A4C8B028482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5311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omés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es-ES"/>
          </a:p>
        </p:txBody>
      </p:sp>
      <p:sp>
        <p:nvSpPr>
          <p:cNvPr id="3" name="Contenidor de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E60BB-661A-4889-AAED-7546F81CD12C}" type="datetimeFigureOut">
              <a:rPr lang="es-ES" smtClean="0"/>
              <a:t>17/02/2021</a:t>
            </a:fld>
            <a:endParaRPr lang="es-ES"/>
          </a:p>
        </p:txBody>
      </p:sp>
      <p:sp>
        <p:nvSpPr>
          <p:cNvPr id="4" name="Contenidor de peu de pà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Conteni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69A12-269E-4C10-AC50-A4C8B028482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12067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E60BB-661A-4889-AAED-7546F81CD12C}" type="datetimeFigureOut">
              <a:rPr lang="es-ES" smtClean="0"/>
              <a:t>17/02/2021</a:t>
            </a:fld>
            <a:endParaRPr lang="es-ES"/>
          </a:p>
        </p:txBody>
      </p:sp>
      <p:sp>
        <p:nvSpPr>
          <p:cNvPr id="3" name="Contenidor de peu de pà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69A12-269E-4C10-AC50-A4C8B028482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98119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ingut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a-ES" smtClean="0"/>
              <a:t>Feu clic aquí per editar l'estil</a:t>
            </a:r>
            <a:endParaRPr lang="es-ES"/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a-ES" smtClean="0"/>
              <a:t>Editeu els estils de text del patró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es-ES"/>
          </a:p>
        </p:txBody>
      </p:sp>
      <p:sp>
        <p:nvSpPr>
          <p:cNvPr id="4" name="Contenidor de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a-ES" smtClean="0"/>
              <a:t>Editeu els estils de text del patró</a:t>
            </a:r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E60BB-661A-4889-AAED-7546F81CD12C}" type="datetimeFigureOut">
              <a:rPr lang="es-ES" smtClean="0"/>
              <a:t>17/02/2021</a:t>
            </a:fld>
            <a:endParaRPr lang="es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69A12-269E-4C10-AC50-A4C8B028482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9459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tge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a-ES" smtClean="0"/>
              <a:t>Feu clic aquí per editar l'estil</a:t>
            </a:r>
            <a:endParaRPr lang="es-ES"/>
          </a:p>
        </p:txBody>
      </p:sp>
      <p:sp>
        <p:nvSpPr>
          <p:cNvPr id="3" name="Contenidor d'imatg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Contenidor de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a-ES" smtClean="0"/>
              <a:t>Editeu els estils de text del patró</a:t>
            </a:r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E60BB-661A-4889-AAED-7546F81CD12C}" type="datetimeFigureOut">
              <a:rPr lang="es-ES" smtClean="0"/>
              <a:t>17/02/2021</a:t>
            </a:fld>
            <a:endParaRPr lang="es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69A12-269E-4C10-AC50-A4C8B028482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28820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títo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a-ES" smtClean="0"/>
              <a:t>Feu clic aquí per editar l'estil</a:t>
            </a:r>
            <a:endParaRPr lang="es-ES"/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a-ES" smtClean="0"/>
              <a:t>Editeu els estils de text del patró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es-ES"/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E60BB-661A-4889-AAED-7546F81CD12C}" type="datetimeFigureOut">
              <a:rPr lang="es-ES" smtClean="0"/>
              <a:t>17/02/2021</a:t>
            </a:fld>
            <a:endParaRPr lang="es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B69A12-269E-4C10-AC50-A4C8B028482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56132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qu.cat/doc/doc_22567776_1.pdf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etseib.upc.edu/ca/lescola/qualitat/marc-vsma/acreditacio-2020-202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714247" y="3511034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E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  <a:endParaRPr kumimoji="0" lang="es-ES" altLang="es-ES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AutoShape 2" descr="data:image/png;base64,iVBORw0KGgoAAAANSUhEUgAAA6YAAAA5CAYAAAAlWjbgAAAgAElEQVR4nO2d0XMT1/XHbWjzB+B2pn3EoUln+pwQaPuQAoE8NS3GNjjYOJlmmlfLkLwV+6UJtmwL8ptpgc4gSNuHXzBgrfi9pp0pSDaWmd/8zBTWMw2WbE8EAtZ6QMHSfn8Pu/fq7NVdWTK2JdvnzHwGWXvv3XPPPRL71bkrNRwOToNhGIZhGIZhGIZhasF3SzYaau0EwzAMwzAMwzAMs3VhYcowDMMwDMMwDMPUlC0nTAPKv1uWsFl7HxiGYRiGYRiGYYLrJkxNjJoW4pRY8qXFYSCWAzJp33FKjhuW87f7b2iZ/utJILyGY2vikDJfPv4MwzAMwzAMwzCrwfpVTMMmAkYaKeQwaphEiJkIhE2PSAqI9vTvIOkTFo+dvt42tBKo/K0I0wDtT/3x8eNw2ETI0Piq9a3M3FS/wmmkYCGkq2Kq8wkuM7Z4LmyS8ej5TISMJEJrKIQZhmEYhmEYhmGqYX238oZdYRr2/h2PpZECEDemHfEIOM/Lv3NIZXJIAUAmh5RpOe1NIjSRQyrjPA8z6YwvBei092+/f4OkuqjxI2VaiJu54hzK+Rbzm5vqp4mQmXOeN9MlgjFkAqmYicNBE6MZ9/EycUtlnDmMxiyMGmZx3m6/lGkhniFxYhiGYRiGYRiGqSE1FaYh0xFzcSqU/MRk0BWNrpgKmZACTCsslb6esSoVpp5tviYCRhKjQnga5X0Dys/N46eomOpipojK0fDycQvEHKErt0u7x0ZNRbT7nZNhGIZhGIZhGGYdqb0wNdPOllSxBbVOhWnIFXWBcBKjmQqFaZm5VSxMg0nEAcRNZfzl4hY2i0KUhSnDMAzDMAzDMHVMzbfyxjPuFthMDnG67VT0WQ9hGna2xIJsg1WFqahCim27ywlTuV3WZ27eLyRyxCdobAhC6MaNyuIWMt15QDlG+sljdZCEDMMwDMMwDMNsbbbcz8UwDMMwDMMwDMMw9QULU4ZhGIZhGIZhGKamsDBlGIZhGIZhGIZhagoLU4ZhGIZhGIZhGKamsDBlGIZhGIZhGIZhagoLU4ZhGIZhGIZhGKambDhhGtD8nMq6nLcO5l5XhPmnZpiVEVjhsbqGXw/1FxvlvAFNG91zmw7OzS1DT3AaLXXgB8NsBPj1Up9xqU6YhpOIZ3LF39OsguUEpfd3PXW4v/WZsbS/9bmmqL+H6sZi1P290FTGwqhhOr8valouaYSkn6b726JkDDeWqUwOKU/b2uG3BiXPGxZSZnJlF3XhtDcOjP96VJETy79+ptc8ZyvywbBg+7Vxj/XWQeyXi7XHT8NC0kyW+k3jrTte15gIPcghmUmjd6jKuAyVPk6aSbRUOI46ln8+pxHT5i5Zk6Hi3yXjuc+dreRcqn+3q++z5nmp80mNA8nN2OPia/ns5Wm0hNOIPbDk+8HoZXJxEk7i6oMcku57x7WoyRd0tSacxuzjNE4Ou+sUsZB/nMa5eA4F+nyN6Amv5PwmRu4/x2yG+B9O4vYjN/fMNM6JvAyn8fBRsV1P5BlmHyRrPu/1zYFvcYu8Zq9FZ3CkzHtSz6Xpqt6HXzoHbj3H0uM0Phm5V7Im6+1LCZFnePFI79tK5kSfD6zi3NY9TpFn+O5RGp9WGZfV9L9yYWpYSGUspDLwCtOwiZBhei40A+TiNhCcdsQILIQ8n9yaCBhJb1v3eED5+zAZwxGlat/pYr+wc87iGEU/ve2d8QO6uapzUoVpOI0UgFQs6YwRTjoX+YYFuPMMxXLOY9IecGPn/h03HB88bdX5qHHQ+E7n7RePkvmqa6GeK2yS9aI+mAgZyZULaRGjKueoW3N13vqxls8VbQ5rY6rLGR+/qsi9cvkeoutR1ke/tVvPnK1gHakw1bzOHMHnM84y66+Op11Dbd7r17YkR6p8PQSMNEYNEwHDgu3GccNcMIXTSNru+keLfpe8t9PYeQReaYxKYqt7rery2Sf/DxsWbNvC2ctOPtqwcHbI9TFsen2UwpSMq3tO8z45op7XL9c1bfXz1Lx21fcovzwtOUeZmAVNjLi56ck7d23jURO97mvZti2cjRbjGYjlULCdeLaE05i1gVQ8iV73veOqwcK05kQs5G0L5xRhenLYyYOWIBWHpqyC9ASn0RIu/i1yqneomCfOMbPYP2x6x3JzrrS9WRSNBQvnrmjyRHM+mpsPC4ANYPzmPRxx/x6/OYOTYRMjt5+jYFs4N3wPLZFnWCq4j4PT6Ln9HPnHaZzaSsLUjcEXV2bQa6TxsGAjFZ9B29A0Dl8yMUzjfOlbfFOwcO6KK17V4wS5npdMj6joCU6j5ZKJnqHi8YAc38Rh2dYsHeOSieGw6Z77W3yTt3DuS+JLpDpfDqvnL/HPbec3NhWmfm2qmZN4PpzGf/IWvqhgbqVzIK/LS07hwDOWpo86Z228yvmgHtMKU42futiXnPdbj/9l84dQ5VZeE6NUmBoWUqaFuJlDCjlHNBIR51RQLIyaOQCkyhJOI4Wc0zcDwEwW+xmW0zZjORfGZhKieuM8D3cs0tf1BQBSyCFuijFyzhgZp33Kc5GdQzyWLj4XrGxOh+W8ihfX8sKAii7yOGQCqZiJkOn4W1pZcqrBqh8yDnSequ8mmXdJf5C23vkKn8SapmKmnGfI9W80ZhXFSyaNgG7dqn0jLYmRutbuGrjnSZk+5zWUeevi5eevkiva9VZjqvpE1qLUrypyz1wm3800QrEKfPRbu3XOWbvkAxzldSba+LzObMCzhuIiJ6nEuUW0JfNP0vFi3viINz4xrxaS9y3u+NRPOn4qU/p6sDNp9Or80uW8EAIbSJiGHgDJmImzJmCLaiepOkoRaliw7RxSpsh3V5iKtpfTSNoktlE3trY351sMC0m7+PrqpRVOdW1FxUQI0yHyOKrxUR5Xckucg/yr+qA9r3vuwuO0pyJL21677MyzYHvfk464vhRsNzfjaaTsYg7ZbpsRN/4tQyauPnYfq+eIa2ImfAqn5TE67uGgrrKaRMx23otsEKHvxjZwO4dCJo2TQ8p7B1Nb/IRp1MlN+e/wNAK3n6PwOI1TUQt5kXvRezhiPMPDB25O2Tlcu+I8l7dzmHP/D7MzOcyZFlI2MB538sr5FxiP0vbO69meSeOcmUPBzmFuhlQ4g9M4HHHON27mkBTnI3MauW9jNjaDc6aNgpnCqVhOEZtJ3C7YiN90zsvC1BWmI04ce267VbuopcR5BmcfPHfWaSaNczELs6ayDkPFMV8U3PXMALaZQvuweB6YQ07JAxvjN+/h3AMbs/EZtA2b+CptIxmfQVvUEX9fxJ11vB63MBpNen2JW5glvl7/8h5aVV+euL7MuL5c+hbf5HMYH08jWXDO32oQ/266Y0Se4ZtyYz9K45Ob3ljRNsP3bTx05/TfaXd+2jnNOOd/ZOHGTE7O7Yu4/9iOaPPOoc14hu8KFv7ryzQe5nMYnym+jr64cg9HwkqfGef/EjFnp78bL9uJ19Gohf+UiUHJMVWYRp7hP/kcUjPO/zOfXEl7Y/8/7nnzynlHTAz/+zmWSCyWxPqMp5EsKGOQDx1eTpi6n/SO0gvvEmEqhEWxuiIudg8Hp4sXw1SYqv2D07KCFNf1DXrPW+KD295zsZ1xREmpwCo/J6//JkJiDCmqIcVz3DDhXMA7jwOuv545uG+2WmFK50MEg8d392IwoK4V6a+dryI2qQB3qmE5xGNJTzxH/WJfDT5rRtc6pMSnbL6UiVdFuVLBepf4UKFfFeUeWT9dvocq9dFv7VY5Z4v/4S8vTHV51yLb6Ockt8gazkVyiPjeQp9351vcHquMZ6rHvT72krwv52evuy628nqwyeuB+nW2ZMuKc9Gf8hOtdUkSMTvnVNRU8aeIvmtEuJYIQXHcL7Y+43jWSVRf6dpGqTAluRs1tWP3Kr6XiFjqKxFw4rxX1fO65/YIU9I2SQS4bGNYxQokeT70gJxT18YV9tcuO58w03MAROwqPvmOG3REr3eeVJg6HzJAiGtPexMjDyzEMoAthGrNc3ULs1Jh6hFvJnoiSVx9YHmFptsmcPs58mYSrUPTGHlgo2A775Xj8gOPFFrJmAEhDi+nMUtEY9Fv5Xw373ny8HYhh/jNGZw0LOQLFsZnnHO0DdM2LEyLOeAVpsW/Z9CrxLk17FZMR+7hiLsOX9HjqmAbcarSL8T45PmR+zbySh60Ry3n+BVHVF37stjni3gO+UIOE+MpZ6u1qJgqvsxW6Evovo384xwmZizEHwOFGXJ+tdKnjN1WMraJwHJt3DkJ4abO6dTwtOPfIyHcLHwR0s9NjD2smcPREUcA521g4uY9tF12K44hZ32H/21jifaxATx55BGRQlQGbj3Hi8dpfKrOzyMCFf+EyCTCdPjfNpbMFI6OuH6rPrjit/S899ByifhPfBvRjTFSzOuXEqaymhJOFp/fKMLUTLtbGk3tBbzfnIrnzcl7XaWfOrEmL/zdyos00k4Z77BuPp6LdOK7RkSp/fXzdYWFmfPGk1TVpBDdxMK0ovXW+FSJXxXl3jL5HqrUR7+1W2HO2hXkrK3J2RJhquadIurUOa1UmIo2vWI8P2EqL8JzckzhZ6/GT9mfxLTFqFSYJhF7LCq0Vb5OaokUfMX1T8X0oq8iYeoX2wqFqRBZveEkRh+TyjMVzcHSfi8rTIUg672cxNXH5YWptu3LCFOSp7SKSs9hr1CYBm4Xq6EijgXbqcCK50MPiPgUxy8X+8sKaq1zdSuzCsJ05IFbmbycxNXHNmKVCNOZNE5dLr6eWyLPKhamI/fJ+R655yMiYKkAp1KbycEm/+/IcSLPsFTI4foVIUzdx0EWpkeCJr565MT3C9NG3kzhExJnKkxD993jV5L4ShyvVpiaj/DJFTcP3PesW3kb8Zmct8pKtsv+t7v+7a540/pSqTBVz6+5Z3RYM7YqOq/POD5p2wST+Jc7p8JycyLCXAhT3dw8wlQTw38t2Ug+cauOV9KlwtR8hE9FH9eXcsL0xozjw6dXkvgqrfjgik7PsUqEqfkIn16Z8cS+amGqjkHyunJhGk6Ti9QcUjHnPhS6bZHeiwayBS4gvrhIXMiG027FJles0lQoTEO6vsHpqoQpPX8qQ8YQ7dU5aYSK0058Wk8EnOcin2yTpf0yztYZT39VXBpiiyfkhaFYB4/vps8XzniEin6+IdMZm25XdQSouCBV1sYv9tVQgTCV90OKql65fCkXrwpypdL1LvFJiavOr4pyj6yfd7ts8TUTNyvw0W/t1jln1a28JXnntgn5xN3OeNewpUycqXAUVU05nq8w9ea9GD+m+EkrpiElpvKYxq8WJd7Fiyv4b/WtK5yto1RMS4F3Wdx3Wnxv1z6nbOWNPfaJ7VDp2OL11au2oWsbLSNMw+X8UXLL8ApT1Yezfud1z02FaeC2pq0htvK654ybcku07Bt24mO7OTROvlRo5IF7r12UCkpyjngaKRqzqHcrr9+4h4Mmrj7IuR8+oXicClj3vtI4OXfB9r53lPuSFWYdiDjbcuH+P3Et7qy/FKSX05gteF8LqjDtue1sqRQ5tVzFdNa0MJ5xt/dmchiPzuCIoamYDjuVTRtF4XiYnE9sEy5WTB1RlYzPSFHiCE1nm6FtA3MZ98OYDBHW95+7WxkBO2N5zrUlcMW8sLmZRzg1fA+B2+4WShLn1iFHONpwtojaJceLYzpbeZ14z8VnnIq1R5B9i1uP7GIe3HTWbfi+U+2jW2lfPErjuul8eZVt5zBxc0b6UkAOE2K76pOcs11c58sTODkw7vrinr9Az2+UCtOeW8+xVPCOrQpTUfnUtgkW5zQhnpeCNofZx8U5tcnzJ3FryX9ucuxL3+JfyhzOPXBF4JU0/pPP4fqXKcTcON340vlwwdNnxvmis3LC9L/iOW8MSMW059ZzN77kmCJMnS3HNlJPADvzCJ9+mcattNdv2scjTF2hXUAON8ad9wkhWP+ljrHyrbzM2iDuKVSqqDrByejheK0zmpxlGKZIyXZfhmFeDtMVo7ptwsyqsMJvq930vjDrBgvTeiWcLrlPkOF4MQyzQQinEYtpfqqFYRimXrn0LW7drpOf3aknX5h1g4UpwzAMwzAMwzAMU1NYmDIMwzAMwzAMwzA1hYUpwzAMwzAMwzAMU1NYmDIMwzAMwzAMwzA1hYUpJbyCnz9hGIZhGIZhGIZhXootL0wDYfI4lkPK/d3JqsaI+fyWKMMwDMMwDMMwDLMsW1uYhtNIwUJIVkpNhAz1J0dMBMKmfC5AnlPb6NofDpsIGSaLVoZhGIZhGIZhGB+2sDA1ETJzAHJImWmEjDRSyCEeSyMFIG5M47BhIYUcUqaFlJlGwLCc9hkLKQAQ1VXDciqmmvYp00LczCGFHEbDtZorwzAMwzAMwzBM/bKFhel0sWIanEbIBJDJIW5aiGcc0RkyifgMThcFaFDZvus+P6q2D5oIGEmMmlZR7NZ6zgzDMAzDMAzDMHUGC1MqTM20sw3X3Yr7ssJU9A+EkxjNsDBlGIZhGIZhGIbRsbWFaTCJOAAgh1Ej7VRKMzmkMjnEDdMVrkAqA7lVt5wwDSjtQzF3q3AmxxVThmEYhmEYhmEYH7a4MGUYhmEYhmEYhmFqDQtThmEYhmEYhmEYpqawMGUYhmEYhmEYhmFqihSmDQ0NDLMmcH4xTJHDg/+HhsbGmvvBMJuV3w78Lxq3ba+5Hwyz2vzm87vY9r3v19wPhlkL3vts0hGmDQ0NYGNbS+McY2MrWmNjI2zbrrUbbGyb0rZv3458Pl9rN9jY1sReeeUVfPfdd7V2g41t1e1o6B4LU7b1Mc4xNraisTBlY1s7Y2HKtpmNhSnbZjUWpmzrZpxjbGxFY2HKxrZ2xsKUbTMbC1O2zWosTNnWzTjH2NiKxsKUjW3tjIUp22Y2FqZsm9XqQph2dnZi3759yGazmJ+fR3Nzs7wJVjzvZ9lsFq2trUgkEuvoceWWSCTQ2tpadg6VWGdnJxoaGtDU1OSZ6+DgoIxVZ2enpz2NXTabxb59+2TbwcHBl/JnJbYRhKkuzjTGujXQ2fz8PPbv34/5+Xnf483NzWXXYaW5vZ6vidXK766uLhnbyclJAE7cG90vCOrs7PSIuK6uLuzbtw+Li4vIZrPYv3+/XJ+BgYENIfhWW5jOz8/j1Vdf9bx3Li4uattms1m0tbXJWFdqK+23EkskEmhra/Odw0ptfn4eBw4cwNzcnPa4yC3LshAMBmUOivy8c+eO79gric96xnRqagptbW2wLOulxjlx4gQaGxtlPEQeB4NBbNu2DQ0NDTh+/DgKhYJsL2IKOHM+cOCAjO2ZM2dW/TW7UYVpd3c39u3bh2fPngFwYvXOO+94YiXiqlo2m8XRo0c9a1KJrbRftTY1NYX29nY5t5Vad3c3tm3bhqamJoyPj0ufh4aGsH2784VX77//vlz/7u5u7N+/H0+fPgXgzPfgwYMypp9//vmGyxUhTBcWFvD666/Lubz99ttynsIWFhZw6NAhzM7O1t3/jQsLC3j33Xfx8OHDmvuWzWbR0dHhyanVtGrn+uGHH2L79u3YsWMHYrGYfN2PjIzg+993vvyqo6MDL168qKptvVtNhakQS/39/fLidrkLet0Ym12YJhIJXLhwAQAQiUSk4KSPRSz//ve/l8QUcC7yhXCtVczqXZj6xVltU8l6lstjEf/+/n4WptDHXeQxFZ6RSEQ+Fvm9uLgoc9u27XW9yH9ZWwthWk5wUWNhWhonkVt9fX0yt6r1ZysI06mpKVy8eBG2bcMwDOzfvx+WZXkeC+H5t7/9TcaUnjcYDKKrqwuFQgHZbBbt7e2YnJxc1dfDRhOmQoCKWAnxNjQ0hK6uLuTz+WUF5FYQpiL/CoUCotEoDhw4gKdPn8IwDPlYCM+//vWvOHDgQElMh4eH0dXVhaWlJTn3iYmJmgujaowKUyo6P/jgA9y4ccP3wws2f1trYVqN3b17F3/5y1+Qz+cRjUZx8OBBZDIZz+NsNot3330Xp0+fxvnz55HP53Hz5s2yba9du1b374t1UTGlF7eVClNa2dq7dy8SiYRv9VCco62tTVZj1eoi7dfT0yMv6hOJBHp6egDoq5PquL/97W9lZXLfvn345z//ib1796KpqcnznOgjxinnuzoP6k8kEpHHBgcHpdBRBQM9JuZM+66H1bswpUbjTE2NuWgr1lesX7k8FmsRiUS0wlSX26JfuRyp9DVBdyX4VYY7OzuXze3FxUUkEoll81sdt9wbvoh7udwW7agwpce6urrWPbdXYrUQpl1dXbLStXfvXimGaGXw+PHjJX5V2m9ubk5WbWn1Wzd+IpFAe3u7zK/f/OY3Mr9+9atf4R//+Ad+/vOfy9wSz4k+IpfK+Z5IJPDDH/5Q5p/wsVyc/ARoMBhEJBLRrpkuPqsZ0127dpVUbNV2hUJBxlSsgYhpY2Ojb0wty/L0O378OAYHB7WVT9WmpqYQCARQKBRK4hMMBjE4OAjbtksEMT0GOBXVsbGxLS1MhanibWhoCIODg3INuru7S2JFK4h79uzBxMSEp3pNq4fU/PqpVcf5+Xm89tprMl/Fhbtaobxz5w6OHj2KV199FY2NjXjvvfc8+ff111/jl7/8JX7wgx/I/Hv69CmmpqZkv+PHj2NgYEBb+dTFqre3F/l8HkNDQxgbG5NxonET41NhOjg4KMfdiGKunDDt6+uTr+f3338fyWRStpmamsKxY8dK1mjbtm14++238eTJEwwPD+N73/uejP/ExITsI/7+0Y9+JN9/Ojo6sLS05PHvgw8+wPbt27Fz5060trbi/PnzaG9vl9XcU6dOYWJiAnNzc7KKKHzbtWsXGhsb0dHRgYGBAemLzj9RBdT11fmpqxjSauOePXswPj6OoaGhknMIu3v3Ljo6OuS5fv3rX3timMlkMDU1hR//+Meec8/Ozsq5zs/P46c//amn0p3JZLRrfffuXZw8eRIvXrzAyMiIJ89HRkYwODgo469rK/JcbVuvVpfClG7l1V2ARyIRz0X2G2+8gYsXL3qEBBWX4hyvvfYaEomEp6KkVsY6Ozvx0UcfyfGFgFOFihg/kUjgjTfewPz8vPRdVHZaW1tx8eJFeVyM19/f73nOb2ydUUGpiksqdFRhqsa1oaGBhWkZ0wn3Sj40yWaz+N3vfodEIqFtS9daJ0x1uS3yrFyOVPOa0J1XN77I3bm5OblNlOY2zX9xkU/ze25urqrcBoqislxuC3+FMFW3sDY0NGBsbMz3HPVia72VVxVDkUgEXV1dsG0b8/PzePPNNzE5OYlEIoFAICDbBgIBT/XOMIyK+4ldAKo41I2fSCTw5ptvevJrbGxMVhAvXLggjwNObvT393ueW853atlsFh999BEmJyerFqblRL8an927d+PChQvo6empOKa7d+9e1ZimUinMz89j165dGBsbw+LiItrb22VMU6kUgKIgTCQS2L17N1KplBxbXPj09vb6VjOpoFTFpWEYvsJU+EZfszdu3GBhilJhOj8/j5/85CeeLeXXr1/3xFlUVOfn5/HWW2/h/PnzJWuoVkMNw8CJEye0/UTcTp48iTt37sAwDASDQY9wo6JQtL1w4QJ2796NZDIpxez169exuLiIo0ePyuNCRHV3d+PGjRuYnJzEW2+9hdnZWSQSiZJx/Sq5on+hUPA8BoBoNCp9VoXpwsKCFNoipteuXduwwpRu5RXCcc+ePTLOVLxOTU1hz549Uhy9/vrruHbtGizLwrFjx2QOCPFy6tQpXLhwAW+99ZZ2C2o2m8XHH3+MZDIpj0WjUZw4cQJLS0tYWFjA3r178ec//7kiYfqzn/0M8Xgci4uLOHbsmKxkiw8T7ty5g5MnT3r8m5iYQCKR8PRVK5/CT3U7czQaRXd3N168eOHxVY0BrajfvXsXe/fu9QhMEUNxXppL4twTExM4dOgQHj58KPNzaWmpRGyq9uGHH+L69esoFAqex8J/MQ5tm8/nPY8B4ObNm5629Wp1J0ypie2pqkCgFRK6LZL+J6cKL/Uc4gJZrbYMDg4iEAhg//79HnERiUS049MLbyFKhBgRF/dq5bKtrc3znN/Yqul8rbRiqtpyAmEtbKMIUzXOyz2v3r/b3NzsK0zV+1XV+311uS3EZLkcqfY1IfwQYlY3fn9/f9ncFsLUL78XFxcRiUQ8//mXE410DtVUTFULBAJ1u7Wf2lp++ZHYlkpjTatUdPuo3xrpKl+V9BP3BgthbBiGth0VV0I0CuEXCARw8eJFj0AMBoOe3ALgOza9GNm/f79s09zcvCJhqlb4qOni09/fX+IXFV7lYiqqXLQfjWmhUIBhGNp2lcZUrVxOTk7K5/3GVueuxqSaiqlq5cTvSm2zCFPVVJFJK4NiW2pfX1/JGlIxu5J+ojoqKpiGYciqpuD06dPo6emR245///vfI5lMAigKV3Wbssg/MWfDMGSlqpxoVCvJ1VRMVSsnfuvV/CqmAOR8hQhUhWlvb6/cxkxF5alTp9Df31+yrn/4wx/Q1tbmuUf30KFDMld27tzpEa20Ip3NZqXgrUSYUr9FG/EhyosXLxCNRuU9k4LR0VFMTk7i6NGjePLkiez79ddf4+DBgx4/v/nmG886q752dHSgr6+vJAdHR0dlbomqJI2hiL/weXFxsSRG8XhcClNaMdX5JUytcparmPq15YrpCqycMNXdK6erDvX39y+7BVYnTOlYQLFSJiqn4mJYbUfHrUaYioqSKkzL+S766apr6j2m4mK+nDD1u39yrW0jCFNdnIHy1VJazVuuYurXjz6nq5gulyMreU0A3m3Fuu3v1QpTmt9CmC63fRdwqmE0FiJH1XtMqW86YUr71buttTBV71v0q5jS53XmVzFdrp8QJn7tqhWmomKqCtPlfKcCcCUV0+W2SOuqn319fWXz3q9iKmLl98m5GlO1XbXClFZMqTAt54Pop37JmDqrR+wAAAOhSURBVO4eU/EhQTlhSvutpm1GYSruo6THdBXTvr4++Zyf6SqmlfQTgm9sbEz2p76LamclwpRWTKkwVcdVrbu7GwMDA54cpfebintMRQW1nDCl/TaSraUwFfffClPHE1U6sc7VVkyFWK1EmF64cMEjaMXY6pZc0ZcKU7HbhPpZScX09OnT6Orq8v2ioEqEqdhlQNvQiunw8HDZKingVD8HBgY8a+F332h3dzfOnDnjaUvvN+V7TCs0tdLU1NSEixcveu7XW65C1dzcjLa2NiQSCc+9ouo3p/oJU6D0HlPAuYhTx9CNX4kwpffgiXv3VNFYzne1mkWP036Dg4PamKoVt+bm5oq/XGo1rd6Fabk40y+PUk29Z/PQoUMrFqZ+uQ2Uz5FqXhO0aktzQW1LtwKXE6Z++U0FBR1X3WqpVt5EG+rPwMCA9IN+A29TU5OnOtXc3FzRl//Ug622ME0kEvLeLREzOj6NncgRsRbifkfdGlXTr62tTbsWuvErEVH0fsjjx4/Lyh794KGc73TLqHht+glTtboq7ucMBoNlRSb9hlkaH9Uv+m2+fn1082ltbfXElG7DVcdfSUzFhbsqWNWx6dZRWlWjx2m/M2fOYHFx0fPtu6ItrQzTOa2mbTRhqn77blNTEyYmJhCJRGQFa+fOnVLo6fqJ+/nu3LmDEydOyBiLsdT3g0r70ftOd+7cidnZWQDFe1RFW7EFspww/cUvfiHfp0T1VRXj6rh0S2Y0GvVUs+hx2u/zzz+HZVmeb98VbWlVVsxnI1VLgbUTpnfu3PHEcceOHfjTn/7kEYd0+/COHTtw8OBBz/lpRZXet9nd3V1yL+dywrS9vb2k4inuXxX+xeNxJBKJEmEaiUTklu0dO3bgnXfeKdmOTH3duXMnjhw54vFVnCMWi3m28i4nTOfm5mRFVJx7fHxcWzFtaGjAZ599ViJAX3nlFZnn9Nt2xT2xDQ0N+OMf/4ixsbGK29Z7tRSok4op29YwzjE2tqLx75iysa2dbTRhysZWjW2U3zGl1VH+/65oQsAWCgUsLCzg448/lqJ6qxsLU7Z1M84xNraisTBlY1s7Y2HKtpmNhenGNrUievXq1Q315VtraSxM2dbNOMfY2IrGwpSNbe2MhSnbZraNIkzZ2Ko1FqZs62acY2xsRWNhysa2dsbClG0zGwtTts1qHmHKMAzDMAzDMAzDMOvNe59NOsK01gqZjY2NjY2NjY2NjY2NbWvb/wPN5xgZVaCkQQAAAABJRU5ErkJggg=="/>
          <p:cNvSpPr>
            <a:spLocks noChangeAspect="1" noChangeArrowheads="1"/>
          </p:cNvSpPr>
          <p:nvPr/>
        </p:nvSpPr>
        <p:spPr bwMode="auto">
          <a:xfrm>
            <a:off x="838200" y="360521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2" name="Rectangle 1"/>
          <p:cNvSpPr/>
          <p:nvPr/>
        </p:nvSpPr>
        <p:spPr>
          <a:xfrm>
            <a:off x="0" y="1574801"/>
            <a:ext cx="1219200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CONSTITUCIÓ DEL COMITÈ </a:t>
            </a:r>
            <a:r>
              <a:rPr lang="ca-ES" sz="2800" b="1" dirty="0">
                <a:latin typeface="Arial" panose="020B0604020202020204" pitchFamily="34" charset="0"/>
                <a:cs typeface="Arial" panose="020B0604020202020204" pitchFamily="34" charset="0"/>
              </a:rPr>
              <a:t>D'AVALUACIÓ INTERNA DEL PROCÉS </a:t>
            </a:r>
            <a:r>
              <a:rPr lang="ca-E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D'ACREDITACIÓ </a:t>
            </a:r>
            <a:r>
              <a:rPr lang="ca-ES" sz="2800" b="1" dirty="0">
                <a:latin typeface="Arial" panose="020B0604020202020204" pitchFamily="34" charset="0"/>
                <a:cs typeface="Arial" panose="020B0604020202020204" pitchFamily="34" charset="0"/>
              </a:rPr>
              <a:t>DE LES TITULACIONS </a:t>
            </a:r>
            <a:r>
              <a:rPr lang="ca-E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MUEI i MUEE</a:t>
            </a:r>
          </a:p>
          <a:p>
            <a:pPr algn="ctr"/>
            <a:endParaRPr lang="ca-ES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ca-E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PRESENTACIÓ DEL PROCÉS</a:t>
            </a:r>
            <a:endParaRPr lang="ca-E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ca-ES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ca-E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E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t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12" y="261937"/>
            <a:ext cx="5667375" cy="1190625"/>
          </a:xfrm>
          <a:prstGeom prst="rect">
            <a:avLst/>
          </a:prstGeom>
        </p:spPr>
      </p:pic>
      <p:sp>
        <p:nvSpPr>
          <p:cNvPr id="8" name="QuadreDeText 7"/>
          <p:cNvSpPr txBox="1"/>
          <p:nvPr/>
        </p:nvSpPr>
        <p:spPr>
          <a:xfrm>
            <a:off x="5004948" y="5038992"/>
            <a:ext cx="34185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Mª Antonia de los Santos</a:t>
            </a:r>
            <a:endParaRPr lang="es-E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QuadreDeText 10"/>
          <p:cNvSpPr txBox="1"/>
          <p:nvPr/>
        </p:nvSpPr>
        <p:spPr>
          <a:xfrm>
            <a:off x="8940800" y="6281283"/>
            <a:ext cx="337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9 desembre de 2020</a:t>
            </a:r>
            <a:endParaRPr lang="es-E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QuadreDeText 15"/>
          <p:cNvSpPr txBox="1"/>
          <p:nvPr/>
        </p:nvSpPr>
        <p:spPr>
          <a:xfrm>
            <a:off x="3600688" y="5381468"/>
            <a:ext cx="65405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a-ES" sz="2200" dirty="0">
                <a:latin typeface="Arial" panose="020B0604020202020204" pitchFamily="34" charset="0"/>
                <a:cs typeface="Arial" panose="020B0604020202020204" pitchFamily="34" charset="0"/>
              </a:rPr>
              <a:t>Sotsdirectora de Relacions Institucionals i Qualitat</a:t>
            </a:r>
            <a:endParaRPr lang="es-E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3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uadreDeText 4"/>
          <p:cNvSpPr txBox="1"/>
          <p:nvPr/>
        </p:nvSpPr>
        <p:spPr>
          <a:xfrm>
            <a:off x="548080" y="677461"/>
            <a:ext cx="54216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Fases del </a:t>
            </a:r>
            <a:r>
              <a:rPr lang="ca-ES" sz="28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ca-E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rocés d’acreditació</a:t>
            </a:r>
            <a:endParaRPr lang="es-E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714247" y="3511034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E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  <a:endParaRPr kumimoji="0" lang="es-ES" altLang="es-ES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AutoShape 2" descr="data:image/png;base64,iVBORw0KGgoAAAANSUhEUgAAA6YAAAA5CAYAAAAlWjbgAAAgAElEQVR4nO2d0XMT1/XHbWjzB+B2pn3EoUln+pwQaPuQAoE8NS3GNjjYOJlmmlfLkLwV+6UJtmwL8ptpgc4gSNuHXzBgrfi9pp0pSDaWmd/8zBTWMw2WbE8EAtZ6QMHSfn8Pu/fq7NVdWTK2JdvnzHwGWXvv3XPPPRL71bkrNRwOToNhGIZhGIZhGIZhasF3SzYaau0EwzAMwzAMwzAMs3VhYcowDMMwDMMwDMPUlC0nTAPKv1uWsFl7HxiGYRiGYRiGYYLrJkxNjJoW4pRY8qXFYSCWAzJp33FKjhuW87f7b2iZ/utJILyGY2vikDJfPv4MwzAMwzAMwzCrwfpVTMMmAkYaKeQwaphEiJkIhE2PSAqI9vTvIOkTFo+dvt42tBKo/K0I0wDtT/3x8eNw2ETI0Piq9a3M3FS/wmmkYCGkq2Kq8wkuM7Z4LmyS8ej5TISMJEJrKIQZhmEYhmEYhmGqYX238oZdYRr2/h2PpZECEDemHfEIOM/Lv3NIZXJIAUAmh5RpOe1NIjSRQyrjPA8z6YwvBei092+/f4OkuqjxI2VaiJu54hzK+Rbzm5vqp4mQmXOeN9MlgjFkAqmYicNBE6MZ9/EycUtlnDmMxiyMGmZx3m6/lGkhniFxYhiGYRiGYRiGqSE1FaYh0xFzcSqU/MRk0BWNrpgKmZACTCsslb6esSoVpp5tviYCRhKjQnga5X0Dys/N46eomOpipojK0fDycQvEHKErt0u7x0ZNRbT7nZNhGIZhGIZhGGYdqb0wNdPOllSxBbVOhWnIFXWBcBKjmQqFaZm5VSxMg0nEAcRNZfzl4hY2i0KUhSnDMAzDMAzDMHVMzbfyxjPuFthMDnG67VT0WQ9hGna2xIJsg1WFqahCim27ywlTuV3WZ27eLyRyxCdobAhC6MaNyuIWMt15QDlG+sljdZCEDMMwDMMwDMNsbbbcz8UwDMMwDMMwDMMw9QULU4ZhGIZhGIZhGKamsDBlGIZhGIZhGIZhagoLU4ZhGIZhGIZhGKamsDBlGIZhGIZhGIZhagoLU4ZhGIZhGIZhGKambDhhGtD8nMq6nLcO5l5XhPmnZpiVEVjhsbqGXw/1FxvlvAFNG91zmw7OzS1DT3AaLXXgB8NsBPj1Up9xqU6YhpOIZ3LF39OsguUEpfd3PXW4v/WZsbS/9bmmqL+H6sZi1P290FTGwqhhOr8valouaYSkn6b726JkDDeWqUwOKU/b2uG3BiXPGxZSZnJlF3XhtDcOjP96VJETy79+ptc8ZyvywbBg+7Vxj/XWQeyXi7XHT8NC0kyW+k3jrTte15gIPcghmUmjd6jKuAyVPk6aSbRUOI46ln8+pxHT5i5Zk6Hi3yXjuc+dreRcqn+3q++z5nmp80mNA8nN2OPia/ns5Wm0hNOIPbDk+8HoZXJxEk7i6oMcku57x7WoyRd0tSacxuzjNE4Ou+sUsZB/nMa5eA4F+nyN6Amv5PwmRu4/x2yG+B9O4vYjN/fMNM6JvAyn8fBRsV1P5BlmHyRrPu/1zYFvcYu8Zq9FZ3CkzHtSz6Xpqt6HXzoHbj3H0uM0Phm5V7Im6+1LCZFnePFI79tK5kSfD6zi3NY9TpFn+O5RGp9WGZfV9L9yYWpYSGUspDLwCtOwiZBhei40A+TiNhCcdsQILIQ8n9yaCBhJb1v3eED5+zAZwxGlat/pYr+wc87iGEU/ve2d8QO6uapzUoVpOI0UgFQs6YwRTjoX+YYFuPMMxXLOY9IecGPn/h03HB88bdX5qHHQ+E7n7RePkvmqa6GeK2yS9aI+mAgZyZULaRGjKueoW3N13vqxls8VbQ5rY6rLGR+/qsi9cvkeoutR1ke/tVvPnK1gHakw1bzOHMHnM84y66+Op11Dbd7r17YkR6p8PQSMNEYNEwHDgu3GccNcMIXTSNru+keLfpe8t9PYeQReaYxKYqt7rery2Sf/DxsWbNvC2ctOPtqwcHbI9TFsen2UwpSMq3tO8z45op7XL9c1bfXz1Lx21fcovzwtOUeZmAVNjLi56ck7d23jURO97mvZti2cjRbjGYjlULCdeLaE05i1gVQ8iV73veOqwcK05kQs5G0L5xRhenLYyYOWIBWHpqyC9ASn0RIu/i1yqneomCfOMbPYP2x6x3JzrrS9WRSNBQvnrmjyRHM+mpsPC4ANYPzmPRxx/x6/OYOTYRMjt5+jYFs4N3wPLZFnWCq4j4PT6Ln9HPnHaZzaSsLUjcEXV2bQa6TxsGAjFZ9B29A0Dl8yMUzjfOlbfFOwcO6KK17V4wS5npdMj6joCU6j5ZKJnqHi8YAc38Rh2dYsHeOSieGw6Z77W3yTt3DuS+JLpDpfDqvnL/HPbec3NhWmfm2qmZN4PpzGf/IWvqhgbqVzIK/LS07hwDOWpo86Z228yvmgHtMKU42futiXnPdbj/9l84dQ5VZeE6NUmBoWUqaFuJlDCjlHNBIR51RQLIyaOQCkyhJOI4Wc0zcDwEwW+xmW0zZjORfGZhKieuM8D3cs0tf1BQBSyCFuijFyzhgZp33Kc5GdQzyWLj4XrGxOh+W8ihfX8sKAii7yOGQCqZiJkOn4W1pZcqrBqh8yDnSequ8mmXdJf5C23vkKn8SapmKmnGfI9W80ZhXFSyaNgG7dqn0jLYmRutbuGrjnSZk+5zWUeevi5eevkiva9VZjqvpE1qLUrypyz1wm3800QrEKfPRbu3XOWbvkAxzldSba+LzObMCzhuIiJ6nEuUW0JfNP0vFi3viINz4xrxaS9y3u+NRPOn4qU/p6sDNp9Or80uW8EAIbSJiGHgDJmImzJmCLaiepOkoRaliw7RxSpsh3V5iKtpfTSNoktlE3trY351sMC0m7+PrqpRVOdW1FxUQI0yHyOKrxUR5Xckucg/yr+qA9r3vuwuO0pyJL21677MyzYHvfk464vhRsNzfjaaTsYg7ZbpsRN/4tQyauPnYfq+eIa2ImfAqn5TE67uGgrrKaRMx23otsEKHvxjZwO4dCJo2TQ8p7B1Nb/IRp1MlN+e/wNAK3n6PwOI1TUQt5kXvRezhiPMPDB25O2Tlcu+I8l7dzmHP/D7MzOcyZFlI2MB538sr5FxiP0vbO69meSeOcmUPBzmFuhlQ4g9M4HHHON27mkBTnI3MauW9jNjaDc6aNgpnCqVhOEZtJ3C7YiN90zsvC1BWmI04ce267VbuopcR5BmcfPHfWaSaNczELs6ayDkPFMV8U3PXMALaZQvuweB6YQ07JAxvjN+/h3AMbs/EZtA2b+CptIxmfQVvUEX9fxJ11vB63MBpNen2JW5glvl7/8h5aVV+euL7MuL5c+hbf5HMYH08jWXDO32oQ/266Y0Se4ZtyYz9K45Ob3ljRNsP3bTx05/TfaXd+2jnNOOd/ZOHGTE7O7Yu4/9iOaPPOoc14hu8KFv7ryzQe5nMYnym+jr64cg9HwkqfGef/EjFnp78bL9uJ19Gohf+UiUHJMVWYRp7hP/kcUjPO/zOfXEl7Y/8/7nnzynlHTAz/+zmWSCyWxPqMp5EsKGOQDx1eTpi6n/SO0gvvEmEqhEWxuiIudg8Hp4sXw1SYqv2D07KCFNf1DXrPW+KD295zsZ1xREmpwCo/J6//JkJiDCmqIcVz3DDhXMA7jwOuv545uG+2WmFK50MEg8d392IwoK4V6a+dryI2qQB3qmE5xGNJTzxH/WJfDT5rRtc6pMSnbL6UiVdFuVLBepf4UKFfFeUeWT9dvocq9dFv7VY5Z4v/4S8vTHV51yLb6Ockt8gazkVyiPjeQp9351vcHquMZ6rHvT72krwv52evuy628nqwyeuB+nW2ZMuKc9Gf8hOtdUkSMTvnVNRU8aeIvmtEuJYIQXHcL7Y+43jWSVRf6dpGqTAluRs1tWP3Kr6XiFjqKxFw4rxX1fO65/YIU9I2SQS4bGNYxQokeT70gJxT18YV9tcuO58w03MAROwqPvmOG3REr3eeVJg6HzJAiGtPexMjDyzEMoAthGrNc3ULs1Jh6hFvJnoiSVx9YHmFptsmcPs58mYSrUPTGHlgo2A775Xj8gOPFFrJmAEhDi+nMUtEY9Fv5Xw373ny8HYhh/jNGZw0LOQLFsZnnHO0DdM2LEyLOeAVpsW/Z9CrxLk17FZMR+7hiLsOX9HjqmAbcarSL8T45PmR+zbySh60Ry3n+BVHVF37stjni3gO+UIOE+MpZ6u1qJgqvsxW6Evovo384xwmZizEHwOFGXJ+tdKnjN1WMraJwHJt3DkJ4abO6dTwtOPfIyHcLHwR0s9NjD2smcPREUcA521g4uY9tF12K44hZ32H/21jifaxATx55BGRQlQGbj3Hi8dpfKrOzyMCFf+EyCTCdPjfNpbMFI6OuH6rPrjit/S899ByifhPfBvRjTFSzOuXEqaymhJOFp/fKMLUTLtbGk3tBbzfnIrnzcl7XaWfOrEmL/zdyos00k4Z77BuPp6LdOK7RkSp/fXzdYWFmfPGk1TVpBDdxMK0ovXW+FSJXxXl3jL5HqrUR7+1W2HO2hXkrK3J2RJhquadIurUOa1UmIo2vWI8P2EqL8JzckzhZ6/GT9mfxLTFqFSYJhF7LCq0Vb5OaokUfMX1T8X0oq8iYeoX2wqFqRBZveEkRh+TyjMVzcHSfi8rTIUg672cxNXH5YWptu3LCFOSp7SKSs9hr1CYBm4Xq6EijgXbqcCK50MPiPgUxy8X+8sKaq1zdSuzCsJ05IFbmbycxNXHNmKVCNOZNE5dLr6eWyLPKhamI/fJ+R655yMiYKkAp1KbycEm/+/IcSLPsFTI4foVIUzdx0EWpkeCJr565MT3C9NG3kzhExJnKkxD993jV5L4ShyvVpiaj/DJFTcP3PesW3kb8Zmct8pKtsv+t7v+7a540/pSqTBVz6+5Z3RYM7YqOq/POD5p2wST+Jc7p8JycyLCXAhT3dw8wlQTw38t2Ug+cauOV9KlwtR8hE9FH9eXcsL0xozjw6dXkvgqrfjgik7PsUqEqfkIn16Z8cS+amGqjkHyunJhGk6Ti9QcUjHnPhS6bZHeiwayBS4gvrhIXMiG027FJles0lQoTEO6vsHpqoQpPX8qQ8YQ7dU5aYSK0058Wk8EnOcin2yTpf0yztYZT39VXBpiiyfkhaFYB4/vps8XzniEin6+IdMZm25XdQSouCBV1sYv9tVQgTCV90OKql65fCkXrwpypdL1LvFJiavOr4pyj6yfd7ts8TUTNyvw0W/t1jln1a28JXnntgn5xN3OeNewpUycqXAUVU05nq8w9ea9GD+m+EkrpiElpvKYxq8WJd7Fiyv4b/WtK5yto1RMS4F3Wdx3Wnxv1z6nbOWNPfaJ7VDp2OL11au2oWsbLSNMw+X8UXLL8ApT1Yezfud1z02FaeC2pq0htvK654ybcku07Bt24mO7OTROvlRo5IF7r12UCkpyjngaKRqzqHcrr9+4h4Mmrj7IuR8+oXicClj3vtI4OXfB9r53lPuSFWYdiDjbcuH+P3Et7qy/FKSX05gteF8LqjDtue1sqRQ5tVzFdNa0MJ5xt/dmchiPzuCIoamYDjuVTRtF4XiYnE9sEy5WTB1RlYzPSFHiCE1nm6FtA3MZ98OYDBHW95+7WxkBO2N5zrUlcMW8sLmZRzg1fA+B2+4WShLn1iFHONpwtojaJceLYzpbeZ14z8VnnIq1R5B9i1uP7GIe3HTWbfi+U+2jW2lfPErjuul8eZVt5zBxc0b6UkAOE2K76pOcs11c58sTODkw7vrinr9Az2+UCtOeW8+xVPCOrQpTUfnUtgkW5zQhnpeCNofZx8U5tcnzJ3FryX9ucuxL3+JfyhzOPXBF4JU0/pPP4fqXKcTcON340vlwwdNnxvmis3LC9L/iOW8MSMW059ZzN77kmCJMnS3HNlJPADvzCJ9+mcattNdv2scjTF2hXUAON8ad9wkhWP+ljrHyrbzM2iDuKVSqqDrByejheK0zmpxlGKZIyXZfhmFeDtMVo7ptwsyqsMJvq930vjDrBgvTeiWcLrlPkOF4MQyzQQinEYtpfqqFYRimXrn0LW7drpOf3aknX5h1g4UpwzAMwzAMwzAMU1NYmDIMwzAMwzAMwzA1hYUpwzAMwzAMwzAMU1NYmDIMwzAMwzAMwzA1hYUpJbyCnz9hGIZhGIZhGIZhXootL0wDYfI4lkPK/d3JqsaI+fyWKMMwDMMwDMMwDLMsW1uYhtNIwUJIVkpNhAz1J0dMBMKmfC5AnlPb6NofDpsIGSaLVoZhGIZhGIZhGB+2sDA1ETJzAHJImWmEjDRSyCEeSyMFIG5M47BhIYUcUqaFlJlGwLCc9hkLKQAQ1VXDciqmmvYp00LczCGFHEbDtZorwzAMwzAMwzBM/bKFhel0sWIanEbIBJDJIW5aiGcc0RkyifgMThcFaFDZvus+P6q2D5oIGEmMmlZR7NZ6zgzDMAzDMAzDMHUGC1MqTM20sw3X3Yr7ssJU9A+EkxjNsDBlGIZhGIZhGIbRsbWFaTCJOAAgh1Ej7VRKMzmkMjnEDdMVrkAqA7lVt5wwDSjtQzF3q3AmxxVThmEYhmEYhmEYH7a4MGUYhmEYhmEYhmFqDQtThmEYhmEYhmEYpqawMGUYhmEYhmEYhmFqihSmDQ0NDLMmcH4xTJHDg/+HhsbGmvvBMJuV3w78Lxq3ba+5Hwyz2vzm87vY9r3v19wPhlkL3vts0hGmDQ0NYGNbS+McY2MrWmNjI2zbrrUbbGyb0rZv3458Pl9rN9jY1sReeeUVfPfdd7V2g41t1e1o6B4LU7b1Mc4xNraisTBlY1s7Y2HKtpmNhSnbZjUWpmzrZpxjbGxFY2HKxrZ2xsKUbTMbC1O2zWosTNnWzTjH2NiKxsKUjW3tjIUp22Y2FqZsm9XqQph2dnZi3759yGazmJ+fR3Nzs7wJVjzvZ9lsFq2trUgkEuvoceWWSCTQ2tpadg6VWGdnJxoaGtDU1OSZ6+DgoIxVZ2enpz2NXTabxb59+2TbwcHBl/JnJbYRhKkuzjTGujXQ2fz8PPbv34/5+Xnf483NzWXXYaW5vZ6vidXK766uLhnbyclJAE7cG90vCOrs7PSIuK6uLuzbtw+Li4vIZrPYv3+/XJ+BgYENIfhWW5jOz8/j1Vdf9bx3Li4uattms1m0tbXJWFdqK+23EkskEmhra/Odw0ptfn4eBw4cwNzcnPa4yC3LshAMBmUOivy8c+eO79gric96xnRqagptbW2wLOulxjlx4gQaGxtlPEQeB4NBbNu2DQ0NDTh+/DgKhYJsL2IKOHM+cOCAjO2ZM2dW/TW7UYVpd3c39u3bh2fPngFwYvXOO+94YiXiqlo2m8XRo0c9a1KJrbRftTY1NYX29nY5t5Vad3c3tm3bhqamJoyPj0ufh4aGsH2784VX77//vlz/7u5u7N+/H0+fPgXgzPfgwYMypp9//vmGyxUhTBcWFvD666/Lubz99ttynsIWFhZw6NAhzM7O1t3/jQsLC3j33Xfx8OHDmvuWzWbR0dHhyanVtGrn+uGHH2L79u3YsWMHYrGYfN2PjIzg+993vvyqo6MDL168qKptvVtNhakQS/39/fLidrkLet0Ym12YJhIJXLhwAQAQiUSk4KSPRSz//ve/l8QUcC7yhXCtVczqXZj6xVltU8l6lstjEf/+/n4WptDHXeQxFZ6RSEQ+Fvm9uLgoc9u27XW9yH9ZWwthWk5wUWNhWhonkVt9fX0yt6r1ZysI06mpKVy8eBG2bcMwDOzfvx+WZXkeC+H5t7/9TcaUnjcYDKKrqwuFQgHZbBbt7e2YnJxc1dfDRhOmQoCKWAnxNjQ0hK6uLuTz+WUF5FYQpiL/CoUCotEoDhw4gKdPn8IwDPlYCM+//vWvOHDgQElMh4eH0dXVhaWlJTn3iYmJmgujaowKUyo6P/jgA9y4ccP3wws2f1trYVqN3b17F3/5y1+Qz+cRjUZx8OBBZDIZz+NsNot3330Xp0+fxvnz55HP53Hz5s2yba9du1b374t1UTGlF7eVClNa2dq7dy8SiYRv9VCco62tTVZj1eoi7dfT0yMv6hOJBHp6egDoq5PquL/97W9lZXLfvn345z//ib1796KpqcnznOgjxinnuzoP6k8kEpHHBgcHpdBRBQM9JuZM+66H1bswpUbjTE2NuWgr1lesX7k8FmsRiUS0wlSX26JfuRyp9DVBdyX4VYY7OzuXze3FxUUkEoll81sdt9wbvoh7udwW7agwpce6urrWPbdXYrUQpl1dXbLStXfvXimGaGXw+PHjJX5V2m9ubk5WbWn1Wzd+IpFAe3u7zK/f/OY3Mr9+9atf4R//+Ad+/vOfy9wSz4k+IpfK+Z5IJPDDH/5Q5p/wsVyc/ARoMBhEJBLRrpkuPqsZ0127dpVUbNV2hUJBxlSsgYhpY2Ojb0wty/L0O378OAYHB7WVT9WmpqYQCARQKBRK4hMMBjE4OAjbtksEMT0GOBXVsbGxLS1MhanibWhoCIODg3INuru7S2JFK4h79uzBxMSEp3pNq4fU/PqpVcf5+Xm89tprMl/Fhbtaobxz5w6OHj2KV199FY2NjXjvvfc8+ff111/jl7/8JX7wgx/I/Hv69CmmpqZkv+PHj2NgYEBb+dTFqre3F/l8HkNDQxgbG5NxonET41NhOjg4KMfdiGKunDDt6+uTr+f3338fyWRStpmamsKxY8dK1mjbtm14++238eTJEwwPD+N73/uejP/ExITsI/7+0Y9+JN9/Ojo6sLS05PHvgw8+wPbt27Fz5060trbi/PnzaG9vl9XcU6dOYWJiAnNzc7KKKHzbtWsXGhsb0dHRgYGBAemLzj9RBdT11fmpqxjSauOePXswPj6OoaGhknMIu3v3Ljo6OuS5fv3rX3timMlkMDU1hR//+Meec8/Ozsq5zs/P46c//amn0p3JZLRrfffuXZw8eRIvXrzAyMiIJ89HRkYwODgo469rK/JcbVuvVpfClG7l1V2ARyIRz0X2G2+8gYsXL3qEBBWX4hyvvfYaEomEp6KkVsY6Ozvx0UcfyfGFgFOFihg/kUjgjTfewPz8vPRdVHZaW1tx8eJFeVyM19/f73nOb2ydUUGpiksqdFRhqsa1oaGBhWkZ0wn3Sj40yWaz+N3vfodEIqFtS9daJ0x1uS3yrFyOVPOa0J1XN77I3bm5OblNlOY2zX9xkU/ze25urqrcBoqislxuC3+FMFW3sDY0NGBsbMz3HPVia72VVxVDkUgEXV1dsG0b8/PzePPNNzE5OYlEIoFAICDbBgIBT/XOMIyK+4ldAKo41I2fSCTw5ptvevJrbGxMVhAvXLggjwNObvT393ueW853atlsFh999BEmJyerFqblRL8an927d+PChQvo6empOKa7d+9e1ZimUinMz89j165dGBsbw+LiItrb22VMU6kUgKIgTCQS2L17N1KplBxbXPj09vb6VjOpoFTFpWEYvsJU+EZfszdu3GBhilJhOj8/j5/85CeeLeXXr1/3xFlUVOfn5/HWW2/h/PnzJWuoVkMNw8CJEye0/UTcTp48iTt37sAwDASDQY9wo6JQtL1w4QJ2796NZDIpxez169exuLiIo0ePyuNCRHV3d+PGjRuYnJzEW2+9hdnZWSQSiZJx/Sq5on+hUPA8BoBoNCp9VoXpwsKCFNoipteuXduwwpRu5RXCcc+ePTLOVLxOTU1hz549Uhy9/vrruHbtGizLwrFjx2QOCPFy6tQpXLhwAW+99ZZ2C2o2m8XHH3+MZDIpj0WjUZw4cQJLS0tYWFjA3r178ec//7kiYfqzn/0M8Xgci4uLOHbsmKxkiw8T7ty5g5MnT3r8m5iYQCKR8PRVK5/CT3U7czQaRXd3N168eOHxVY0BrajfvXsXe/fu9QhMEUNxXppL4twTExM4dOgQHj58KPNzaWmpRGyq9uGHH+L69esoFAqex8J/MQ5tm8/nPY8B4ObNm5629Wp1J0ypie2pqkCgFRK6LZL+J6cKL/Uc4gJZrbYMDg4iEAhg//79HnERiUS049MLbyFKhBgRF/dq5bKtrc3znN/Yqul8rbRiqtpyAmEtbKMIUzXOyz2v3r/b3NzsK0zV+1XV+311uS3EZLkcqfY1IfwQYlY3fn9/f9ncFsLUL78XFxcRiUQ8//mXE410DtVUTFULBAJ1u7Wf2lp++ZHYlkpjTatUdPuo3xrpKl+V9BP3BgthbBiGth0VV0I0CuEXCARw8eJFj0AMBoOe3ALgOza9GNm/f79s09zcvCJhqlb4qOni09/fX+IXFV7lYiqqXLQfjWmhUIBhGNp2lcZUrVxOTk7K5/3GVueuxqSaiqlq5cTvSm2zCFPVVJFJK4NiW2pfX1/JGlIxu5J+ojoqKpiGYciqpuD06dPo6emR245///vfI5lMAigKV3Wbssg/MWfDMGSlqpxoVCvJ1VRMVSsnfuvV/CqmAOR8hQhUhWlvb6/cxkxF5alTp9Df31+yrn/4wx/Q1tbmuUf30KFDMld27tzpEa20Ip3NZqXgrUSYUr9FG/EhyosXLxCNRuU9k4LR0VFMTk7i6NGjePLkiez79ddf4+DBgx4/v/nmG886q752dHSgr6+vJAdHR0dlbomqJI2hiL/weXFxsSRG8XhcClNaMdX5JUytcparmPq15YrpCqycMNXdK6erDvX39y+7BVYnTOlYQLFSJiqn4mJYbUfHrUaYioqSKkzL+S766apr6j2m4mK+nDD1u39yrW0jCFNdnIHy1VJazVuuYurXjz6nq5gulyMreU0A3m3Fuu3v1QpTmt9CmC63fRdwqmE0FiJH1XtMqW86YUr71buttTBV71v0q5jS53XmVzFdrp8QJn7tqhWmomKqCtPlfKcCcCUV0+W2SOuqn319fWXz3q9iKmLl98m5GlO1XbXClFZMqTAt54Pop37JmDqrR+wAAAOhSURBVO4eU/EhQTlhSvutpm1GYSruo6THdBXTvr4++Zyf6SqmlfQTgm9sbEz2p76LamclwpRWTKkwVcdVrbu7GwMDA54cpfebintMRQW1nDCl/TaSraUwFfffClPHE1U6sc7VVkyFWK1EmF64cMEjaMXY6pZc0ZcKU7HbhPpZScX09OnT6Orq8v2ioEqEqdhlQNvQiunw8HDZKingVD8HBgY8a+F332h3dzfOnDnjaUvvN+V7TCs0tdLU1NSEixcveu7XW65C1dzcjLa2NiQSCc+9ouo3p/oJU6D0HlPAuYhTx9CNX4kwpffgiXv3VNFYzne1mkWP036Dg4PamKoVt+bm5oq/XGo1rd6Fabk40y+PUk29Z/PQoUMrFqZ+uQ2Uz5FqXhO0aktzQW1LtwKXE6Z++U0FBR1X3WqpVt5EG+rPwMCA9IN+A29TU5OnOtXc3FzRl//Ug622ME0kEvLeLREzOj6NncgRsRbifkfdGlXTr62tTbsWuvErEVH0fsjjx4/Lyh794KGc73TLqHht+glTtboq7ucMBoNlRSb9hlkaH9Uv+m2+fn1082ltbfXElG7DVcdfSUzFhbsqWNWx6dZRWlWjx2m/M2fOYHFx0fPtu6ItrQzTOa2mbTRhqn77blNTEyYmJhCJRGQFa+fOnVLo6fqJ+/nu3LmDEydOyBiLsdT3g0r70ftOd+7cidnZWQDFe1RFW7EFspww/cUvfiHfp0T1VRXj6rh0S2Y0GvVUs+hx2u/zzz+HZVmeb98VbWlVVsxnI1VLgbUTpnfu3PHEcceOHfjTn/7kEYd0+/COHTtw8OBBz/lpRZXet9nd3V1yL+dywrS9vb2k4inuXxX+xeNxJBKJEmEaiUTklu0dO3bgnXfeKdmOTH3duXMnjhw54vFVnCMWi3m28i4nTOfm5mRFVJx7fHxcWzFtaGjAZ599ViJAX3nlFZnn9Nt2xT2xDQ0N+OMf/4ixsbGK29Z7tRSok4op29YwzjE2tqLx75iysa2dbTRhysZWjW2U3zGl1VH+/65oQsAWCgUsLCzg448/lqJ6qxsLU7Z1M84xNraisTBlY1s7Y2HKtpmNhenGNrUievXq1Q315VtraSxM2dbNOMfY2IrGwpSNbe2MhSnbZraNIkzZ2Ko1FqZs62acY2xsRWNhysa2dsbClG0zGwtTts1qHmHKMAzDMAzDMAzDMOvNe59NOsK01gqZjY2NjY2NjY2NjY2NbWvb/wPN5xgZVaCkQQAAAABJRU5ErkJggg=="/>
          <p:cNvSpPr>
            <a:spLocks noChangeAspect="1" noChangeArrowheads="1"/>
          </p:cNvSpPr>
          <p:nvPr/>
        </p:nvSpPr>
        <p:spPr bwMode="auto">
          <a:xfrm>
            <a:off x="838200" y="360521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9" name="QuadreDeText 8"/>
          <p:cNvSpPr txBox="1"/>
          <p:nvPr/>
        </p:nvSpPr>
        <p:spPr>
          <a:xfrm>
            <a:off x="1143000" y="1682636"/>
            <a:ext cx="787106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ca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Constitució Comitè d’Avaluació Interna (CAI)</a:t>
            </a:r>
          </a:p>
          <a:p>
            <a:endParaRPr lang="ca-E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ca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Elaboració Autoinforme</a:t>
            </a:r>
          </a:p>
          <a:p>
            <a:endParaRPr lang="ca-E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ca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Aprovació (CAAQ) de l’autoinforme i exposició pública</a:t>
            </a:r>
          </a:p>
          <a:p>
            <a:endParaRPr lang="ca-E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ca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Visita Comitè d’Avaluació Externa (CAE)</a:t>
            </a:r>
          </a:p>
          <a:p>
            <a:endParaRPr lang="ca-E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ca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Informe Final dels avaluadors (CAE i AQU)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93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09449" y="415027"/>
            <a:ext cx="119889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Comitè d’Avaluació Interna del Procés d’Acreditació </a:t>
            </a:r>
          </a:p>
          <a:p>
            <a:r>
              <a:rPr lang="ca-E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 les Titulacions MUEI i MUEE</a:t>
            </a:r>
            <a:endParaRPr lang="es-E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QuadreDeText 6"/>
          <p:cNvSpPr txBox="1"/>
          <p:nvPr/>
        </p:nvSpPr>
        <p:spPr>
          <a:xfrm>
            <a:off x="609449" y="1530601"/>
            <a:ext cx="1115722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2200" b="1" dirty="0">
                <a:latin typeface="Arial" panose="020B0604020202020204" pitchFamily="34" charset="0"/>
                <a:cs typeface="Arial" panose="020B0604020202020204" pitchFamily="34" charset="0"/>
              </a:rPr>
              <a:t>Equip directiu</a:t>
            </a:r>
            <a:r>
              <a:rPr lang="ca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ca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Neus </a:t>
            </a:r>
            <a:r>
              <a:rPr lang="ca-E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Cónsul</a:t>
            </a:r>
            <a:r>
              <a:rPr lang="ca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Porras			 Directora</a:t>
            </a:r>
            <a:endParaRPr lang="es-E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a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Javier </a:t>
            </a:r>
            <a:r>
              <a:rPr lang="ca-ES" sz="2200" dirty="0">
                <a:latin typeface="Arial" panose="020B0604020202020204" pitchFamily="34" charset="0"/>
                <a:cs typeface="Arial" panose="020B0604020202020204" pitchFamily="34" charset="0"/>
              </a:rPr>
              <a:t>Gimenez Izquierdo	 </a:t>
            </a:r>
            <a:r>
              <a:rPr lang="ca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	 Sotsdirector </a:t>
            </a:r>
            <a:r>
              <a:rPr lang="ca-ES" sz="2200" dirty="0">
                <a:latin typeface="Arial" panose="020B0604020202020204" pitchFamily="34" charset="0"/>
                <a:cs typeface="Arial" panose="020B0604020202020204" pitchFamily="34" charset="0"/>
              </a:rPr>
              <a:t>Política Acadèmica</a:t>
            </a:r>
            <a:endParaRPr lang="es-E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a-ES" sz="2200" dirty="0">
                <a:latin typeface="Arial" panose="020B0604020202020204" pitchFamily="34" charset="0"/>
                <a:cs typeface="Arial" panose="020B0604020202020204" pitchFamily="34" charset="0"/>
              </a:rPr>
              <a:t>Manel Mateo Doll 			 Sotsdirector de Màsters</a:t>
            </a:r>
            <a:endParaRPr lang="es-E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a-ES" sz="2200" dirty="0">
                <a:latin typeface="Arial" panose="020B0604020202020204" pitchFamily="34" charset="0"/>
                <a:cs typeface="Arial" panose="020B0604020202020204" pitchFamily="34" charset="0"/>
              </a:rPr>
              <a:t>Mª Antonia de los Santos López 	 Sotsdirectora de Relacions Institucionals i Qualitat</a:t>
            </a:r>
            <a:endParaRPr lang="es-E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QuadreDeText 7"/>
          <p:cNvSpPr txBox="1"/>
          <p:nvPr/>
        </p:nvSpPr>
        <p:spPr>
          <a:xfrm>
            <a:off x="630672" y="3517609"/>
            <a:ext cx="457849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Coordinació </a:t>
            </a:r>
            <a:r>
              <a:rPr lang="ca-ES" sz="2200" b="1" dirty="0">
                <a:latin typeface="Arial" panose="020B0604020202020204" pitchFamily="34" charset="0"/>
                <a:cs typeface="Arial" panose="020B0604020202020204" pitchFamily="34" charset="0"/>
              </a:rPr>
              <a:t>Màster</a:t>
            </a:r>
            <a:r>
              <a:rPr lang="ca-ES" sz="2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s-E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a-ES" sz="2200" dirty="0">
                <a:latin typeface="Arial" panose="020B0604020202020204" pitchFamily="34" charset="0"/>
                <a:cs typeface="Arial" panose="020B0604020202020204" pitchFamily="34" charset="0"/>
              </a:rPr>
              <a:t>Josep Mª Font </a:t>
            </a:r>
            <a:r>
              <a:rPr lang="ca-ES" sz="2200" dirty="0" err="1">
                <a:latin typeface="Arial" panose="020B0604020202020204" pitchFamily="34" charset="0"/>
                <a:cs typeface="Arial" panose="020B0604020202020204" pitchFamily="34" charset="0"/>
              </a:rPr>
              <a:t>Llagunes</a:t>
            </a:r>
            <a:r>
              <a:rPr lang="ca-E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a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  (</a:t>
            </a:r>
            <a:r>
              <a:rPr lang="ca-ES" sz="2200" dirty="0">
                <a:latin typeface="Arial" panose="020B0604020202020204" pitchFamily="34" charset="0"/>
                <a:cs typeface="Arial" panose="020B0604020202020204" pitchFamily="34" charset="0"/>
              </a:rPr>
              <a:t>MUEI</a:t>
            </a:r>
            <a:r>
              <a:rPr lang="ca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s-E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Carmen </a:t>
            </a:r>
            <a:r>
              <a:rPr lang="es-E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Pretel</a:t>
            </a:r>
            <a:r>
              <a:rPr lang="es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Sánchez </a:t>
            </a:r>
            <a:r>
              <a:rPr lang="ca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(MUEE)</a:t>
            </a:r>
            <a:endParaRPr lang="es-E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QuadreDeText 8"/>
          <p:cNvSpPr txBox="1"/>
          <p:nvPr/>
        </p:nvSpPr>
        <p:spPr>
          <a:xfrm>
            <a:off x="7085257" y="3517609"/>
            <a:ext cx="399551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2200" b="1" dirty="0">
                <a:latin typeface="Arial" panose="020B0604020202020204" pitchFamily="34" charset="0"/>
                <a:cs typeface="Arial" panose="020B0604020202020204" pitchFamily="34" charset="0"/>
              </a:rPr>
              <a:t>PDI</a:t>
            </a:r>
            <a:endParaRPr lang="es-E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a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Salvador </a:t>
            </a:r>
            <a:r>
              <a:rPr lang="ca-E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Manich</a:t>
            </a:r>
            <a:r>
              <a:rPr lang="ca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Bou (MUEI)</a:t>
            </a:r>
            <a:endParaRPr lang="es-E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a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Jordi Freixa Terrades  (MUEE)</a:t>
            </a:r>
            <a:endParaRPr lang="es-E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QuadreDeText 9"/>
          <p:cNvSpPr txBox="1"/>
          <p:nvPr/>
        </p:nvSpPr>
        <p:spPr>
          <a:xfrm>
            <a:off x="7189154" y="5087269"/>
            <a:ext cx="378206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2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Estudiantat</a:t>
            </a:r>
            <a:r>
              <a:rPr lang="ca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s-E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a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M del Mar Revilla     (MUEI)</a:t>
            </a:r>
            <a:endParaRPr lang="es-E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a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Elisabet Toro </a:t>
            </a:r>
            <a:r>
              <a:rPr lang="ca-E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Viliella</a:t>
            </a:r>
            <a:r>
              <a:rPr lang="ca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(MUEE)</a:t>
            </a:r>
            <a:endParaRPr lang="es-E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QuadreDeText 10"/>
          <p:cNvSpPr txBox="1"/>
          <p:nvPr/>
        </p:nvSpPr>
        <p:spPr>
          <a:xfrm>
            <a:off x="609449" y="4827508"/>
            <a:ext cx="6101350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2200" b="1" dirty="0">
                <a:latin typeface="Arial" panose="020B0604020202020204" pitchFamily="34" charset="0"/>
                <a:cs typeface="Arial" panose="020B0604020202020204" pitchFamily="34" charset="0"/>
              </a:rPr>
              <a:t>PAS</a:t>
            </a:r>
            <a:r>
              <a:rPr lang="ca-ES" sz="22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s-E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a-ES" sz="2200" dirty="0">
                <a:latin typeface="Arial" panose="020B0604020202020204" pitchFamily="34" charset="0"/>
                <a:cs typeface="Arial" panose="020B0604020202020204" pitchFamily="34" charset="0"/>
              </a:rPr>
              <a:t>Mireia Mata </a:t>
            </a:r>
            <a:r>
              <a:rPr lang="ca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Pou    Cap </a:t>
            </a:r>
            <a:r>
              <a:rPr lang="ca-ES" sz="2200" dirty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ca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l’ASIRE</a:t>
            </a:r>
          </a:p>
          <a:p>
            <a:r>
              <a:rPr lang="ca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(Àrea Suport Institucional i Relacions Externes)</a:t>
            </a:r>
          </a:p>
          <a:p>
            <a:r>
              <a:rPr lang="ca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Roser </a:t>
            </a:r>
            <a:r>
              <a:rPr lang="ca-E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Arisa</a:t>
            </a:r>
            <a:r>
              <a:rPr lang="ca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 Riera    Cap de l’ASGEGM</a:t>
            </a:r>
            <a:endParaRPr lang="es-ES" dirty="0"/>
          </a:p>
          <a:p>
            <a:r>
              <a:rPr lang="ca-E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(Àrea Suport Gestió Estudis Grau i Màster)</a:t>
            </a:r>
            <a:endParaRPr lang="es-E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86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uadreDeText 3"/>
          <p:cNvSpPr txBox="1"/>
          <p:nvPr/>
        </p:nvSpPr>
        <p:spPr>
          <a:xfrm>
            <a:off x="573480" y="504808"/>
            <a:ext cx="1822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Calendari</a:t>
            </a:r>
            <a:endParaRPr lang="es-E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QuadreDeText 4"/>
          <p:cNvSpPr txBox="1"/>
          <p:nvPr/>
        </p:nvSpPr>
        <p:spPr>
          <a:xfrm>
            <a:off x="1233880" y="1410442"/>
            <a:ext cx="9477274" cy="44319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ca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Termini lliurament de l’autoinforme al GPAQ per revisió tècnica: </a:t>
            </a:r>
          </a:p>
          <a:p>
            <a:r>
              <a:rPr lang="ca-E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a-E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01/02/21</a:t>
            </a:r>
          </a:p>
          <a:p>
            <a:endParaRPr lang="ca-ES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Tx/>
              <a:buChar char="-"/>
            </a:pPr>
            <a:r>
              <a:rPr lang="ca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Incorporació de comentaris del GPAQ (versió 2 autoinforme):  </a:t>
            </a:r>
          </a:p>
          <a:p>
            <a:r>
              <a:rPr lang="ca-E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del 15/02/21 al 23/02/21</a:t>
            </a:r>
          </a:p>
          <a:p>
            <a:endParaRPr lang="ca-ES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ca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Audiència pública i aprovació per CAAQ:</a:t>
            </a:r>
            <a:r>
              <a:rPr lang="ca-E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a-E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del 24/02/21 al 10/03/21</a:t>
            </a:r>
          </a:p>
          <a:p>
            <a:pPr marL="285750" indent="-285750">
              <a:buFontTx/>
              <a:buChar char="-"/>
            </a:pPr>
            <a:endParaRPr lang="ca-E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ca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Lliurament a AQU: </a:t>
            </a:r>
            <a:r>
              <a:rPr lang="ca-E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11/03/21</a:t>
            </a:r>
          </a:p>
          <a:p>
            <a:endParaRPr lang="ca-ES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ca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Cita prevista CAE: </a:t>
            </a:r>
            <a:r>
              <a:rPr lang="ca-E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primera quinzena juny 2021</a:t>
            </a:r>
          </a:p>
          <a:p>
            <a:pPr marL="285750" indent="-285750">
              <a:buFontTx/>
              <a:buChar char="-"/>
            </a:pP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72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uadreDeText 3"/>
          <p:cNvSpPr txBox="1"/>
          <p:nvPr/>
        </p:nvSpPr>
        <p:spPr>
          <a:xfrm>
            <a:off x="737729" y="646277"/>
            <a:ext cx="35605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Autoinforme (Parts)</a:t>
            </a:r>
            <a:endParaRPr lang="es-E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QuadreDeText 12"/>
          <p:cNvSpPr txBox="1"/>
          <p:nvPr/>
        </p:nvSpPr>
        <p:spPr>
          <a:xfrm>
            <a:off x="1799702" y="1544074"/>
            <a:ext cx="6652399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1- Presentació Centre</a:t>
            </a:r>
          </a:p>
          <a:p>
            <a:endParaRPr lang="ca-E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a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2- Valoració de l’assoliment dels estàndards </a:t>
            </a:r>
            <a:r>
              <a:rPr lang="ca-ES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ca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6)</a:t>
            </a:r>
          </a:p>
          <a:p>
            <a:endParaRPr lang="ca-E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a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3- Pla de millora</a:t>
            </a:r>
          </a:p>
          <a:p>
            <a:endParaRPr lang="ca-E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a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4- Evidències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37729" y="5156980"/>
            <a:ext cx="11252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dirty="0"/>
              <a:t>Si es disposa d’informació, es recomana fer una anàlisi sobre la presència de la perspectiva de gènere </a:t>
            </a:r>
            <a:r>
              <a:rPr lang="ca-ES" dirty="0" smtClean="0"/>
              <a:t>en </a:t>
            </a:r>
            <a:r>
              <a:rPr lang="ca-ES" dirty="0"/>
              <a:t>la </a:t>
            </a:r>
            <a:r>
              <a:rPr lang="ca-ES" dirty="0" err="1"/>
              <a:t>impartició</a:t>
            </a:r>
            <a:r>
              <a:rPr lang="ca-ES" dirty="0"/>
              <a:t> de la titulació d’acord amb l’</a:t>
            </a:r>
            <a:r>
              <a:rPr lang="ca-ES" dirty="0">
                <a:hlinkClick r:id="rId2"/>
              </a:rPr>
              <a:t>Annex 1</a:t>
            </a:r>
            <a:r>
              <a:rPr lang="ca-ES" dirty="0"/>
              <a:t> de la Guia per a l’Acreditació de les titulacions universitàries oficials de Grau i Màster.</a:t>
            </a:r>
            <a:endParaRPr lang="es-ES" dirty="0"/>
          </a:p>
        </p:txBody>
      </p:sp>
      <p:sp>
        <p:nvSpPr>
          <p:cNvPr id="7" name="QuadreDeText 6"/>
          <p:cNvSpPr txBox="1"/>
          <p:nvPr/>
        </p:nvSpPr>
        <p:spPr>
          <a:xfrm>
            <a:off x="737729" y="4596307"/>
            <a:ext cx="4838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Novetat: perspectiva de gènere </a:t>
            </a:r>
            <a:endParaRPr lang="es-E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56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uadreDeText 3"/>
          <p:cNvSpPr txBox="1"/>
          <p:nvPr/>
        </p:nvSpPr>
        <p:spPr>
          <a:xfrm>
            <a:off x="671827" y="720997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dirty="0" smtClean="0"/>
              <a:t> </a:t>
            </a:r>
            <a:endParaRPr lang="es-ES" dirty="0"/>
          </a:p>
        </p:txBody>
      </p:sp>
      <p:sp>
        <p:nvSpPr>
          <p:cNvPr id="5" name="QuadreDeText 4"/>
          <p:cNvSpPr txBox="1"/>
          <p:nvPr/>
        </p:nvSpPr>
        <p:spPr>
          <a:xfrm>
            <a:off x="1531693" y="1505418"/>
            <a:ext cx="9012404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1- Qualitat del programa formatiu</a:t>
            </a:r>
          </a:p>
          <a:p>
            <a:endParaRPr lang="ca-E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a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2- Pertinència de la informació pública</a:t>
            </a:r>
          </a:p>
          <a:p>
            <a:endParaRPr lang="ca-E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a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3- Eficàcia del Sistema de Garantia Interna de la Qualitat (SGIQ)</a:t>
            </a:r>
          </a:p>
          <a:p>
            <a:endParaRPr lang="ca-E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a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4- Adequació del professorat al programa formatiu</a:t>
            </a:r>
          </a:p>
          <a:p>
            <a:endParaRPr lang="ca-E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a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5- Eficàcia dels sistemes de suport a  l’aprenentatge</a:t>
            </a:r>
          </a:p>
          <a:p>
            <a:endParaRPr lang="ca-E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a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6- Qualitat dels resultats dels programes formatius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7641" y="459387"/>
            <a:ext cx="4620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2800" b="1" dirty="0">
                <a:latin typeface="Arial" panose="020B0604020202020204" pitchFamily="34" charset="0"/>
                <a:cs typeface="Arial" panose="020B0604020202020204" pitchFamily="34" charset="0"/>
              </a:rPr>
              <a:t>Autoinforme </a:t>
            </a:r>
            <a:r>
              <a:rPr lang="ca-E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ca-ES" sz="2800" b="1" dirty="0">
                <a:latin typeface="Arial" panose="020B0604020202020204" pitchFamily="34" charset="0"/>
                <a:cs typeface="Arial" panose="020B0604020202020204" pitchFamily="34" charset="0"/>
              </a:rPr>
              <a:t>Estàndards</a:t>
            </a:r>
            <a:r>
              <a:rPr lang="ca-E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s-E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17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u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965525"/>
              </p:ext>
            </p:extLst>
          </p:nvPr>
        </p:nvGraphicFramePr>
        <p:xfrm>
          <a:off x="174340" y="1917700"/>
          <a:ext cx="11662060" cy="2476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2839">
                  <a:extLst>
                    <a:ext uri="{9D8B030D-6E8A-4147-A177-3AD203B41FA5}">
                      <a16:colId xmlns:a16="http://schemas.microsoft.com/office/drawing/2014/main" val="2644307537"/>
                    </a:ext>
                  </a:extLst>
                </a:gridCol>
                <a:gridCol w="2912801">
                  <a:extLst>
                    <a:ext uri="{9D8B030D-6E8A-4147-A177-3AD203B41FA5}">
                      <a16:colId xmlns:a16="http://schemas.microsoft.com/office/drawing/2014/main" val="3995882396"/>
                    </a:ext>
                  </a:extLst>
                </a:gridCol>
                <a:gridCol w="7646420">
                  <a:extLst>
                    <a:ext uri="{9D8B030D-6E8A-4147-A177-3AD203B41FA5}">
                      <a16:colId xmlns:a16="http://schemas.microsoft.com/office/drawing/2014/main" val="4232383972"/>
                    </a:ext>
                  </a:extLst>
                </a:gridCol>
              </a:tblGrid>
              <a:tr h="647700">
                <a:tc>
                  <a:txBody>
                    <a:bodyPr/>
                    <a:lstStyle/>
                    <a:p>
                      <a:pPr algn="ctr"/>
                      <a:r>
                        <a:rPr lang="ca-ES" sz="20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Màster</a:t>
                      </a:r>
                      <a:endParaRPr lang="es-ES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20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OBLIGATÒRIES</a:t>
                      </a:r>
                      <a:r>
                        <a:rPr lang="ca-ES" sz="18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20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ESPECIALITAT: OPTATIVA</a:t>
                      </a:r>
                      <a:endParaRPr lang="es-ES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92831"/>
                  </a:ext>
                </a:extLst>
              </a:tr>
              <a:tr h="653677">
                <a:tc>
                  <a:txBody>
                    <a:bodyPr/>
                    <a:lstStyle/>
                    <a:p>
                      <a:pPr algn="ctr"/>
                      <a:r>
                        <a:rPr lang="ca-ES" sz="20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MUEI</a:t>
                      </a:r>
                      <a:endParaRPr lang="es-ES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Organització Industrial</a:t>
                      </a:r>
                    </a:p>
                    <a:p>
                      <a:pPr marL="0" indent="0" algn="l">
                        <a:buFontTx/>
                        <a:buNone/>
                      </a:pPr>
                      <a:endParaRPr lang="ca-ES" sz="1800" b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Ampliació d’Electrònica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Organització</a:t>
                      </a:r>
                      <a:r>
                        <a:rPr lang="ca-ES" sz="18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ca-ES" sz="1800" b="1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Industria</a:t>
                      </a:r>
                      <a:r>
                        <a:rPr lang="ca-ES" sz="1800" b="1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Direcció d’Operacions</a:t>
                      </a:r>
                    </a:p>
                    <a:p>
                      <a:pPr algn="l"/>
                      <a:endParaRPr lang="ca-ES" sz="1800" b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Construccions:</a:t>
                      </a:r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Anàlisi Estructural</a:t>
                      </a:r>
                      <a:r>
                        <a:rPr lang="ca-ES" sz="18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ca-ES" sz="18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Avançada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6421"/>
                  </a:ext>
                </a:extLst>
              </a:tr>
              <a:tr h="4046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20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MUEE</a:t>
                      </a:r>
                      <a:endParaRPr lang="es-ES" sz="20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Sistema Elèctric</a:t>
                      </a:r>
                    </a:p>
                    <a:p>
                      <a:pPr marL="0" indent="0" algn="l">
                        <a:buFontTx/>
                        <a:buNone/>
                      </a:pPr>
                      <a:endParaRPr lang="ca-ES" sz="1800" b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Recursos Energètics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a-ES" sz="1800" b="1" u="non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Energies Renovables:</a:t>
                      </a:r>
                      <a:r>
                        <a:rPr lang="ca-ES" sz="1800" b="0" u="non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Energia Eòlica</a:t>
                      </a:r>
                    </a:p>
                    <a:p>
                      <a:pPr algn="l"/>
                      <a:endParaRPr lang="ca-ES" sz="1800" b="0" u="none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ca-ES" sz="1800" b="1" u="non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Gestió de l’Energia (</a:t>
                      </a:r>
                      <a:r>
                        <a:rPr lang="ca-ES" sz="1800" b="1" u="none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Innoenergy</a:t>
                      </a:r>
                      <a:r>
                        <a:rPr lang="ca-ES" sz="1800" b="1" u="non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): </a:t>
                      </a:r>
                      <a:r>
                        <a:rPr lang="ca-ES" sz="1800" b="0" u="none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Emmagatzematge de l’Energia</a:t>
                      </a:r>
                      <a:endParaRPr lang="es-ES" sz="1800" b="0" u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5321169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827586" y="663062"/>
            <a:ext cx="10891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2800" b="1" dirty="0">
                <a:latin typeface="Arial" panose="020B0604020202020204" pitchFamily="34" charset="0"/>
                <a:cs typeface="Arial" panose="020B0604020202020204" pitchFamily="34" charset="0"/>
              </a:rPr>
              <a:t>Autoinforme </a:t>
            </a:r>
            <a:r>
              <a:rPr lang="ca-E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ca-ES" sz="2800" b="1" dirty="0">
                <a:latin typeface="Arial" panose="020B0604020202020204" pitchFamily="34" charset="0"/>
                <a:cs typeface="Arial" panose="020B0604020202020204" pitchFamily="34" charset="0"/>
              </a:rPr>
              <a:t>Assignatures </a:t>
            </a:r>
            <a:r>
              <a:rPr lang="ca-E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seleccionades)</a:t>
            </a:r>
            <a:endParaRPr lang="es-E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91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uadreDeText 3"/>
          <p:cNvSpPr txBox="1"/>
          <p:nvPr/>
        </p:nvSpPr>
        <p:spPr>
          <a:xfrm>
            <a:off x="899637" y="168304"/>
            <a:ext cx="100912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Proposta de responsables de complimentar l’Autoinforme</a:t>
            </a:r>
            <a:endParaRPr lang="es-E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QuadreDeText 4"/>
          <p:cNvSpPr txBox="1"/>
          <p:nvPr/>
        </p:nvSpPr>
        <p:spPr>
          <a:xfrm>
            <a:off x="1485900" y="18124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graphicFrame>
        <p:nvGraphicFramePr>
          <p:cNvPr id="7" name="Tau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007006"/>
              </p:ext>
            </p:extLst>
          </p:nvPr>
        </p:nvGraphicFramePr>
        <p:xfrm>
          <a:off x="1578265" y="743594"/>
          <a:ext cx="8733969" cy="4707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5497">
                  <a:extLst>
                    <a:ext uri="{9D8B030D-6E8A-4147-A177-3AD203B41FA5}">
                      <a16:colId xmlns:a16="http://schemas.microsoft.com/office/drawing/2014/main" val="2644307537"/>
                    </a:ext>
                  </a:extLst>
                </a:gridCol>
                <a:gridCol w="1284924">
                  <a:extLst>
                    <a:ext uri="{9D8B030D-6E8A-4147-A177-3AD203B41FA5}">
                      <a16:colId xmlns:a16="http://schemas.microsoft.com/office/drawing/2014/main" val="3995882396"/>
                    </a:ext>
                  </a:extLst>
                </a:gridCol>
                <a:gridCol w="1054149">
                  <a:extLst>
                    <a:ext uri="{9D8B030D-6E8A-4147-A177-3AD203B41FA5}">
                      <a16:colId xmlns:a16="http://schemas.microsoft.com/office/drawing/2014/main" val="4232383972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855412966"/>
                    </a:ext>
                  </a:extLst>
                </a:gridCol>
                <a:gridCol w="706425">
                  <a:extLst>
                    <a:ext uri="{9D8B030D-6E8A-4147-A177-3AD203B41FA5}">
                      <a16:colId xmlns:a16="http://schemas.microsoft.com/office/drawing/2014/main" val="1675770785"/>
                    </a:ext>
                  </a:extLst>
                </a:gridCol>
                <a:gridCol w="1147462">
                  <a:extLst>
                    <a:ext uri="{9D8B030D-6E8A-4147-A177-3AD203B41FA5}">
                      <a16:colId xmlns:a16="http://schemas.microsoft.com/office/drawing/2014/main" val="4240752196"/>
                    </a:ext>
                  </a:extLst>
                </a:gridCol>
                <a:gridCol w="1168712">
                  <a:extLst>
                    <a:ext uri="{9D8B030D-6E8A-4147-A177-3AD203B41FA5}">
                      <a16:colId xmlns:a16="http://schemas.microsoft.com/office/drawing/2014/main" val="2423136015"/>
                    </a:ext>
                  </a:extLst>
                </a:gridCol>
              </a:tblGrid>
              <a:tr h="367906">
                <a:tc>
                  <a:txBody>
                    <a:bodyPr/>
                    <a:lstStyle/>
                    <a:p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Estàndard 1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1.3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292831"/>
                  </a:ext>
                </a:extLst>
              </a:tr>
              <a:tr h="367906">
                <a:tc>
                  <a:txBody>
                    <a:bodyPr/>
                    <a:lstStyle/>
                    <a:p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Responsable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NV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NV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CM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CM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CM+D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6421"/>
                  </a:ext>
                </a:extLst>
              </a:tr>
              <a:tr h="3844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Estàndard 2</a:t>
                      </a:r>
                      <a:endParaRPr lang="es-ES" sz="18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5321169"/>
                  </a:ext>
                </a:extLst>
              </a:tr>
              <a:tr h="367906">
                <a:tc>
                  <a:txBody>
                    <a:bodyPr/>
                    <a:lstStyle/>
                    <a:p>
                      <a:r>
                        <a:rPr lang="ca-ES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Responsable</a:t>
                      </a:r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ATQ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ATQ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ATQ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4582021"/>
                  </a:ext>
                </a:extLst>
              </a:tr>
              <a:tr h="3679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Estàndard 3</a:t>
                      </a:r>
                      <a:endParaRPr lang="es-ES" sz="18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3.3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8002522"/>
                  </a:ext>
                </a:extLst>
              </a:tr>
              <a:tr h="367906">
                <a:tc>
                  <a:txBody>
                    <a:bodyPr/>
                    <a:lstStyle/>
                    <a:p>
                      <a:r>
                        <a:rPr lang="ca-ES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Responsable</a:t>
                      </a:r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ATQ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ATQ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ATQ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754830"/>
                  </a:ext>
                </a:extLst>
              </a:tr>
              <a:tr h="3679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Estàndard</a:t>
                      </a:r>
                      <a:r>
                        <a:rPr lang="ca-ES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ES" sz="18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4.1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4.2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4.3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4376223"/>
                  </a:ext>
                </a:extLst>
              </a:tr>
              <a:tr h="3679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Responsable</a:t>
                      </a:r>
                      <a:endParaRPr lang="es-ES" sz="18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CM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CM+D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8575198"/>
                  </a:ext>
                </a:extLst>
              </a:tr>
              <a:tr h="3679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Estàndard</a:t>
                      </a:r>
                      <a:r>
                        <a:rPr lang="ca-ES" sz="18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5</a:t>
                      </a:r>
                      <a:endParaRPr lang="es-ES" sz="18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5.1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5.2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358040"/>
                  </a:ext>
                </a:extLst>
              </a:tr>
              <a:tr h="3679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Responsable</a:t>
                      </a:r>
                      <a:endParaRPr lang="es-ES" sz="18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ATQ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ATQ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925770"/>
                  </a:ext>
                </a:extLst>
              </a:tr>
              <a:tr h="3679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Estàndard 6</a:t>
                      </a:r>
                      <a:endParaRPr lang="es-ES" sz="18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6.1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6.2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6.3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6.4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610829"/>
                  </a:ext>
                </a:extLst>
              </a:tr>
              <a:tr h="643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Responsable</a:t>
                      </a:r>
                      <a:endParaRPr lang="es-ES" sz="1800" b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CM+CA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CM+CA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CM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5499071"/>
                  </a:ext>
                </a:extLst>
              </a:tr>
            </a:tbl>
          </a:graphicData>
        </a:graphic>
      </p:graphicFrame>
      <p:sp>
        <p:nvSpPr>
          <p:cNvPr id="8" name="QuadreDeText 7"/>
          <p:cNvSpPr txBox="1"/>
          <p:nvPr/>
        </p:nvSpPr>
        <p:spPr>
          <a:xfrm>
            <a:off x="419100" y="5553872"/>
            <a:ext cx="66288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ca-ES" b="1" dirty="0" smtClean="0">
                <a:latin typeface="Arial" panose="020B0604020202020204" pitchFamily="34" charset="0"/>
                <a:cs typeface="Arial" panose="020B0604020202020204" pitchFamily="34" charset="0"/>
              </a:rPr>
              <a:t>ATQ</a:t>
            </a:r>
            <a:r>
              <a:rPr lang="ca-ES" dirty="0" smtClean="0">
                <a:latin typeface="Arial" panose="020B0604020202020204" pitchFamily="34" charset="0"/>
                <a:cs typeface="Arial" panose="020B0604020202020204" pitchFamily="34" charset="0"/>
              </a:rPr>
              <a:t>: Àrea Tècnica de Qualitat ETSEIB</a:t>
            </a:r>
          </a:p>
          <a:p>
            <a:pPr marL="285750" indent="-285750">
              <a:buFontTx/>
              <a:buChar char="-"/>
            </a:pPr>
            <a:r>
              <a:rPr lang="ca-ES" b="1" dirty="0" smtClean="0">
                <a:latin typeface="Arial" panose="020B0604020202020204" pitchFamily="34" charset="0"/>
                <a:cs typeface="Arial" panose="020B0604020202020204" pitchFamily="34" charset="0"/>
              </a:rPr>
              <a:t>CM</a:t>
            </a:r>
            <a:r>
              <a:rPr lang="ca-ES" dirty="0" smtClean="0">
                <a:latin typeface="Arial" panose="020B0604020202020204" pitchFamily="34" charset="0"/>
                <a:cs typeface="Arial" panose="020B0604020202020204" pitchFamily="34" charset="0"/>
              </a:rPr>
              <a:t>: Coordinador/a Titulació; </a:t>
            </a:r>
            <a:r>
              <a:rPr lang="ca-ES" b="1" dirty="0" smtClean="0">
                <a:latin typeface="Arial" panose="020B0604020202020204" pitchFamily="34" charset="0"/>
                <a:cs typeface="Arial" panose="020B0604020202020204" pitchFamily="34" charset="0"/>
              </a:rPr>
              <a:t>CA</a:t>
            </a:r>
            <a:r>
              <a:rPr lang="ca-ES" dirty="0" smtClean="0">
                <a:latin typeface="Arial" panose="020B0604020202020204" pitchFamily="34" charset="0"/>
                <a:cs typeface="Arial" panose="020B0604020202020204" pitchFamily="34" charset="0"/>
              </a:rPr>
              <a:t>: Coordinador/a assignatura</a:t>
            </a:r>
          </a:p>
          <a:p>
            <a:pPr marL="285750" indent="-285750">
              <a:buFontTx/>
              <a:buChar char="-"/>
            </a:pPr>
            <a:r>
              <a:rPr lang="ca-ES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ca-ES" dirty="0" smtClean="0">
                <a:latin typeface="Arial" panose="020B0604020202020204" pitchFamily="34" charset="0"/>
                <a:cs typeface="Arial" panose="020B0604020202020204" pitchFamily="34" charset="0"/>
              </a:rPr>
              <a:t>: Direcció</a:t>
            </a:r>
          </a:p>
          <a:p>
            <a:pPr marL="285750" indent="-285750">
              <a:buFontTx/>
              <a:buChar char="-"/>
            </a:pPr>
            <a:r>
              <a:rPr lang="ca-ES" b="1" dirty="0" smtClean="0">
                <a:latin typeface="Arial" panose="020B0604020202020204" pitchFamily="34" charset="0"/>
                <a:cs typeface="Arial" panose="020B0604020202020204" pitchFamily="34" charset="0"/>
              </a:rPr>
              <a:t>NV</a:t>
            </a:r>
            <a:r>
              <a:rPr lang="ca-ES" dirty="0" smtClean="0">
                <a:latin typeface="Arial" panose="020B0604020202020204" pitchFamily="34" charset="0"/>
                <a:cs typeface="Arial" panose="020B0604020202020204" pitchFamily="34" charset="0"/>
              </a:rPr>
              <a:t>: No valorable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QuadreDeText 8"/>
          <p:cNvSpPr txBox="1"/>
          <p:nvPr/>
        </p:nvSpPr>
        <p:spPr>
          <a:xfrm>
            <a:off x="7338786" y="5555035"/>
            <a:ext cx="4662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dirty="0" smtClean="0">
                <a:latin typeface="Arial" panose="020B0604020202020204" pitchFamily="34" charset="0"/>
                <a:cs typeface="Arial" panose="020B0604020202020204" pitchFamily="34" charset="0"/>
              </a:rPr>
              <a:t>Responsables Pla de Millora: CM+D</a:t>
            </a:r>
          </a:p>
          <a:p>
            <a:r>
              <a:rPr lang="ca-ES" dirty="0" smtClean="0">
                <a:latin typeface="Arial" panose="020B0604020202020204" pitchFamily="34" charset="0"/>
                <a:cs typeface="Arial" panose="020B0604020202020204" pitchFamily="34" charset="0"/>
              </a:rPr>
              <a:t>Responsables Evidències: CM+CA+D+ATQ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87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20700" y="1127037"/>
            <a:ext cx="9702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/>
              <a:t/>
            </a:r>
            <a:br>
              <a:rPr lang="es-ES" dirty="0"/>
            </a:br>
            <a:endParaRPr lang="es-ES" dirty="0"/>
          </a:p>
          <a:p>
            <a:r>
              <a:rPr lang="es-ES" dirty="0">
                <a:hlinkClick r:id="rId2"/>
              </a:rPr>
              <a:t>https://etseib.upc.edu/ca/lescola/qualitat/marc-vsma/acreditacio-2020-2021</a:t>
            </a:r>
            <a:endParaRPr lang="es-ES" dirty="0"/>
          </a:p>
        </p:txBody>
      </p:sp>
      <p:sp>
        <p:nvSpPr>
          <p:cNvPr id="5" name="QuadreDeText 4"/>
          <p:cNvSpPr txBox="1"/>
          <p:nvPr/>
        </p:nvSpPr>
        <p:spPr>
          <a:xfrm>
            <a:off x="381000" y="603817"/>
            <a:ext cx="102450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Web ETSEIB: apartat corresponent al procés d’acreditació </a:t>
            </a:r>
            <a:endParaRPr lang="es-E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19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l'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l'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</TotalTime>
  <Words>535</Words>
  <Application>Microsoft Office PowerPoint</Application>
  <PresentationFormat>Panorámica</PresentationFormat>
  <Paragraphs>158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Tema de l'Office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UPC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 del PowerPoint</dc:title>
  <dc:creator>M Antonia de los Santos lópez</dc:creator>
  <cp:lastModifiedBy>Mireia Mata Pou</cp:lastModifiedBy>
  <cp:revision>76</cp:revision>
  <cp:lastPrinted>2020-12-09T13:58:25Z</cp:lastPrinted>
  <dcterms:created xsi:type="dcterms:W3CDTF">2019-07-31T09:45:37Z</dcterms:created>
  <dcterms:modified xsi:type="dcterms:W3CDTF">2021-02-17T08:27:00Z</dcterms:modified>
</cp:coreProperties>
</file>