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7"/>
  </p:notesMasterIdLst>
  <p:handoutMasterIdLst>
    <p:handoutMasterId r:id="rId38"/>
  </p:handoutMasterIdLst>
  <p:sldIdLst>
    <p:sldId id="256" r:id="rId3"/>
    <p:sldId id="340" r:id="rId4"/>
    <p:sldId id="362" r:id="rId5"/>
    <p:sldId id="342" r:id="rId6"/>
    <p:sldId id="348" r:id="rId7"/>
    <p:sldId id="338" r:id="rId8"/>
    <p:sldId id="366" r:id="rId9"/>
    <p:sldId id="319" r:id="rId10"/>
    <p:sldId id="293" r:id="rId11"/>
    <p:sldId id="354" r:id="rId12"/>
    <p:sldId id="355" r:id="rId13"/>
    <p:sldId id="367" r:id="rId14"/>
    <p:sldId id="368" r:id="rId15"/>
    <p:sldId id="369" r:id="rId16"/>
    <p:sldId id="371" r:id="rId17"/>
    <p:sldId id="372" r:id="rId18"/>
    <p:sldId id="373" r:id="rId19"/>
    <p:sldId id="374" r:id="rId20"/>
    <p:sldId id="375" r:id="rId21"/>
    <p:sldId id="376" r:id="rId22"/>
    <p:sldId id="377" r:id="rId23"/>
    <p:sldId id="353" r:id="rId24"/>
    <p:sldId id="378" r:id="rId25"/>
    <p:sldId id="379" r:id="rId26"/>
    <p:sldId id="380" r:id="rId27"/>
    <p:sldId id="381" r:id="rId28"/>
    <p:sldId id="386" r:id="rId29"/>
    <p:sldId id="383" r:id="rId30"/>
    <p:sldId id="387" r:id="rId31"/>
    <p:sldId id="388" r:id="rId32"/>
    <p:sldId id="382" r:id="rId33"/>
    <p:sldId id="384" r:id="rId34"/>
    <p:sldId id="385" r:id="rId35"/>
    <p:sldId id="350" r:id="rId36"/>
  </p:sldIdLst>
  <p:sldSz cx="9144000" cy="6858000" type="screen4x3"/>
  <p:notesSz cx="6794500" cy="9906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DDDD"/>
    <a:srgbClr val="1A4677"/>
    <a:srgbClr val="8E042F"/>
    <a:srgbClr val="004376"/>
    <a:srgbClr val="FF0000"/>
    <a:srgbClr val="FF5050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8" autoAdjust="0"/>
    <p:restoredTop sz="94680" autoAdjust="0"/>
  </p:normalViewPr>
  <p:slideViewPr>
    <p:cSldViewPr>
      <p:cViewPr varScale="1">
        <p:scale>
          <a:sx n="65" d="100"/>
          <a:sy n="65" d="100"/>
        </p:scale>
        <p:origin x="1312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3966" cy="494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0" tIns="45775" rIns="91550" bIns="45775" numCol="1" anchor="t" anchorCtr="0" compatLnSpc="1">
            <a:prstTxWarp prst="textNoShape">
              <a:avLst/>
            </a:prstTxWarp>
          </a:bodyPr>
          <a:lstStyle>
            <a:lvl1pPr defTabSz="915988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8945" y="0"/>
            <a:ext cx="2943966" cy="494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0" tIns="45775" rIns="91550" bIns="45775" numCol="1" anchor="t" anchorCtr="0" compatLnSpc="1">
            <a:prstTxWarp prst="textNoShape">
              <a:avLst/>
            </a:prstTxWarp>
          </a:bodyPr>
          <a:lstStyle>
            <a:lvl1pPr algn="r" defTabSz="915988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88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10145"/>
            <a:ext cx="2943966" cy="494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0" tIns="45775" rIns="91550" bIns="45775" numCol="1" anchor="b" anchorCtr="0" compatLnSpc="1">
            <a:prstTxWarp prst="textNoShape">
              <a:avLst/>
            </a:prstTxWarp>
          </a:bodyPr>
          <a:lstStyle>
            <a:lvl1pPr defTabSz="915988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88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8945" y="9410145"/>
            <a:ext cx="2943966" cy="494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0" tIns="45775" rIns="91550" bIns="45775" numCol="1" anchor="b" anchorCtr="0" compatLnSpc="1">
            <a:prstTxWarp prst="textNoShape">
              <a:avLst/>
            </a:prstTxWarp>
          </a:bodyPr>
          <a:lstStyle>
            <a:lvl1pPr algn="r" defTabSz="915988">
              <a:defRPr sz="1200"/>
            </a:lvl1pPr>
          </a:lstStyle>
          <a:p>
            <a:pPr>
              <a:defRPr/>
            </a:pPr>
            <a:fld id="{06656451-1CE2-44FA-95E6-C6E97121ACD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084736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3966" cy="494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0" tIns="45775" rIns="91550" bIns="45775" numCol="1" anchor="t" anchorCtr="0" compatLnSpc="1">
            <a:prstTxWarp prst="textNoShape">
              <a:avLst/>
            </a:prstTxWarp>
          </a:bodyPr>
          <a:lstStyle>
            <a:lvl1pPr defTabSz="915988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945" y="0"/>
            <a:ext cx="2943966" cy="494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0" tIns="45775" rIns="91550" bIns="45775" numCol="1" anchor="t" anchorCtr="0" compatLnSpc="1">
            <a:prstTxWarp prst="textNoShape">
              <a:avLst/>
            </a:prstTxWarp>
          </a:bodyPr>
          <a:lstStyle>
            <a:lvl1pPr algn="r" defTabSz="915988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2950"/>
            <a:ext cx="4953000" cy="371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133" y="4705073"/>
            <a:ext cx="5436236" cy="445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0" tIns="45775" rIns="91550" bIns="45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/>
              <a:t>Haga clic para modificar el estilo de texto del patrón</a:t>
            </a:r>
          </a:p>
          <a:p>
            <a:pPr lvl="1"/>
            <a:r>
              <a:rPr lang="es-ES" noProof="0"/>
              <a:t>Segundo nivel</a:t>
            </a:r>
          </a:p>
          <a:p>
            <a:pPr lvl="2"/>
            <a:r>
              <a:rPr lang="es-ES" noProof="0"/>
              <a:t>Tercer nivel</a:t>
            </a:r>
          </a:p>
          <a:p>
            <a:pPr lvl="3"/>
            <a:r>
              <a:rPr lang="es-ES" noProof="0"/>
              <a:t>Cuarto nivel</a:t>
            </a:r>
          </a:p>
          <a:p>
            <a:pPr lvl="4"/>
            <a:r>
              <a:rPr lang="es-ES" noProof="0"/>
              <a:t>Quinto nivel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10145"/>
            <a:ext cx="2943966" cy="494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0" tIns="45775" rIns="91550" bIns="45775" numCol="1" anchor="b" anchorCtr="0" compatLnSpc="1">
            <a:prstTxWarp prst="textNoShape">
              <a:avLst/>
            </a:prstTxWarp>
          </a:bodyPr>
          <a:lstStyle>
            <a:lvl1pPr defTabSz="915988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945" y="9410145"/>
            <a:ext cx="2943966" cy="494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0" tIns="45775" rIns="91550" bIns="45775" numCol="1" anchor="b" anchorCtr="0" compatLnSpc="1">
            <a:prstTxWarp prst="textNoShape">
              <a:avLst/>
            </a:prstTxWarp>
          </a:bodyPr>
          <a:lstStyle>
            <a:lvl1pPr algn="r" defTabSz="915988">
              <a:defRPr sz="1200"/>
            </a:lvl1pPr>
          </a:lstStyle>
          <a:p>
            <a:pPr>
              <a:defRPr/>
            </a:pPr>
            <a:fld id="{3A4B6955-ED9A-4D2E-B757-CDCAA7413B1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208854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F6D0F0-F854-4424-8ADA-DCF33506ED2A}" type="slidenum">
              <a:rPr lang="es-ES" smtClean="0"/>
              <a:pPr/>
              <a:t>1</a:t>
            </a:fld>
            <a:endParaRPr lang="es-ES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2950"/>
            <a:ext cx="4953000" cy="3714750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6725588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1F1068-465E-4E8C-A9CA-3D539449A0E4}" type="slidenum">
              <a:rPr lang="es-ES" smtClean="0"/>
              <a:pPr/>
              <a:t>10</a:t>
            </a:fld>
            <a:endParaRPr lang="es-ES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2950"/>
            <a:ext cx="4953000" cy="3714750"/>
          </a:xfrm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36073616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1F1068-465E-4E8C-A9CA-3D539449A0E4}" type="slidenum">
              <a:rPr lang="es-ES" smtClean="0"/>
              <a:pPr/>
              <a:t>11</a:t>
            </a:fld>
            <a:endParaRPr lang="es-ES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2950"/>
            <a:ext cx="4953000" cy="3714750"/>
          </a:xfrm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42013657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F6D0F0-F854-4424-8ADA-DCF33506ED2A}" type="slidenum">
              <a:rPr kumimoji="0" lang="es-E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s-E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5076726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CFC245-9C71-48D9-9A08-FD80C192E8E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38369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s-ES" altLang="es-ES" sz="600" b="1"/>
              <a:t>Objectius:</a:t>
            </a:r>
          </a:p>
          <a:p>
            <a:pPr lvl="1" algn="just" eaLnBrk="1" hangingPunct="1">
              <a:lnSpc>
                <a:spcPct val="90000"/>
              </a:lnSpc>
            </a:pPr>
            <a:r>
              <a:rPr lang="ca-ES" altLang="es-ES" sz="600"/>
              <a:t>Proporcionar una formació avançada i acadèmicament rigorosa que habilita per a l’exercici de la professió d’enginyer industrial. </a:t>
            </a:r>
          </a:p>
          <a:p>
            <a:pPr lvl="1" algn="just" eaLnBrk="1" hangingPunct="1">
              <a:lnSpc>
                <a:spcPct val="90000"/>
              </a:lnSpc>
            </a:pPr>
            <a:r>
              <a:rPr lang="ca-ES" altLang="es-ES" sz="600"/>
              <a:t>Oferir un programa formatiu multidisciplinari en els àmbits de les tecnologies industrials, gestió, i instal·lacions, plantes i construccions; i permet a l’alumne especialitzar-se en diferents disciplines de la indústria: Automàtica, Biomèdica, Elèctrica, Electrònica, Energia, Estructures i Construcció, Materials, Mecànica, Organització Industrial o Química.</a:t>
            </a:r>
          </a:p>
          <a:p>
            <a:pPr lvl="1" algn="just" eaLnBrk="1" hangingPunct="1">
              <a:lnSpc>
                <a:spcPct val="90000"/>
              </a:lnSpc>
            </a:pPr>
            <a:r>
              <a:rPr lang="ca-ES" altLang="es-ES" sz="600"/>
              <a:t>Els titulats d’aquest Màster seran professionals amb capacitat per dissenyar, implementar, gestionar, controlar i mantenir productes i processos; i de desenvolupar-se amb èxit en qualsevol àmbit de l’activitat industrial, d’acord amb les necessitats actuals de la societat</a:t>
            </a:r>
          </a:p>
          <a:p>
            <a:pPr eaLnBrk="1" hangingPunct="1"/>
            <a:r>
              <a:rPr lang="ca-ES" altLang="es-ES" sz="1100" b="1"/>
              <a:t>Sortides professionals</a:t>
            </a:r>
            <a:endParaRPr lang="ca-ES" altLang="es-ES" sz="1100"/>
          </a:p>
          <a:p>
            <a:pPr eaLnBrk="1" hangingPunct="1"/>
            <a:r>
              <a:rPr lang="ca-ES" altLang="es-ES" sz="1100"/>
              <a:t>Els titulats d’aquest Màster estaran habilitats per a l’exercici de la professió regulada d’enginyer industrial i tindran les atribucions professionals corresponents. La seva incorporació al món laboral vindrà facilitada per la formació tecnològica pluridisciplinària obtinguda, cosa que permetrà la seva incorporació a tot tipus de projectes de l’àmbit industrial.</a:t>
            </a:r>
          </a:p>
          <a:p>
            <a:pPr eaLnBrk="1" hangingPunct="1"/>
            <a:r>
              <a:rPr lang="ca-ES" altLang="es-ES" sz="1100"/>
              <a:t>Els titulats podran exercir la seva activitat professional en empreses, institucions i centres de recerca de diferents àmbits tecnològics, així com en l’administració pública. Les professions que pot dur a terme l’enginyer industrial són les següents:</a:t>
            </a:r>
            <a:endParaRPr lang="es-ES" altLang="es-ES" sz="1100"/>
          </a:p>
          <a:p>
            <a:pPr eaLnBrk="1" hangingPunct="1"/>
            <a:r>
              <a:rPr lang="ca-ES" altLang="es-ES" sz="1100"/>
              <a:t>Responsable de projecte</a:t>
            </a:r>
            <a:endParaRPr lang="en-GB" altLang="es-ES" sz="1100"/>
          </a:p>
          <a:p>
            <a:pPr eaLnBrk="1" hangingPunct="1"/>
            <a:r>
              <a:rPr lang="ca-ES" altLang="es-ES" sz="1100"/>
              <a:t>Responsable de producte</a:t>
            </a:r>
            <a:endParaRPr lang="en-GB" altLang="es-ES" sz="1100"/>
          </a:p>
          <a:p>
            <a:pPr eaLnBrk="1" hangingPunct="1"/>
            <a:r>
              <a:rPr lang="ca-ES" altLang="es-ES" sz="1100"/>
              <a:t>Responsable d’operació i explotació econòmica de grans instal·lacions</a:t>
            </a:r>
            <a:endParaRPr lang="en-GB" altLang="es-ES" sz="1100"/>
          </a:p>
          <a:p>
            <a:pPr eaLnBrk="1" hangingPunct="1"/>
            <a:r>
              <a:rPr lang="ca-ES" altLang="es-ES" sz="1100"/>
              <a:t>Consultor i assessor</a:t>
            </a:r>
            <a:endParaRPr lang="en-GB" altLang="es-ES" sz="1100"/>
          </a:p>
          <a:p>
            <a:pPr eaLnBrk="1" hangingPunct="1"/>
            <a:r>
              <a:rPr lang="ca-ES" altLang="es-ES" sz="1100"/>
              <a:t>Direcció general, tècnica o de gestió d’organitzacions</a:t>
            </a:r>
            <a:endParaRPr lang="en-GB" altLang="es-ES" sz="1100"/>
          </a:p>
          <a:p>
            <a:pPr eaLnBrk="1" hangingPunct="1"/>
            <a:r>
              <a:rPr lang="ca-ES" altLang="es-ES" sz="1100"/>
              <a:t>Direcció de planificació estratègica, de sistemes de qualitat, de producció i de gestió mediambiental</a:t>
            </a:r>
            <a:endParaRPr lang="en-GB" altLang="es-ES" sz="1100"/>
          </a:p>
          <a:p>
            <a:pPr eaLnBrk="1" hangingPunct="1"/>
            <a:r>
              <a:rPr lang="ca-ES" altLang="es-ES" sz="1100"/>
              <a:t>Direcció, planificació i supervisió d’equips multidisciplinaris</a:t>
            </a:r>
            <a:endParaRPr lang="en-GB" altLang="es-ES" sz="1100"/>
          </a:p>
          <a:p>
            <a:pPr eaLnBrk="1" hangingPunct="1"/>
            <a:r>
              <a:rPr lang="ca-ES" altLang="es-ES" sz="1100"/>
              <a:t>Recerca, desenvolupament i innovació industrial</a:t>
            </a:r>
            <a:endParaRPr lang="es-ES" altLang="es-ES" sz="1100"/>
          </a:p>
          <a:p>
            <a:pPr eaLnBrk="1" hangingPunct="1"/>
            <a:endParaRPr lang="ca-ES" altLang="es-ES" sz="1100"/>
          </a:p>
        </p:txBody>
      </p:sp>
    </p:spTree>
    <p:extLst>
      <p:ext uri="{BB962C8B-B14F-4D97-AF65-F5344CB8AC3E}">
        <p14:creationId xmlns:p14="http://schemas.microsoft.com/office/powerpoint/2010/main" val="3361538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53C24C-F78D-4F80-A26A-36DE2FA469F4}" type="slidenum">
              <a:rPr lang="es-ES" smtClean="0"/>
              <a:pPr/>
              <a:t>22</a:t>
            </a:fld>
            <a:endParaRPr lang="es-E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2950"/>
            <a:ext cx="4953000" cy="3714750"/>
          </a:xfrm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8690687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159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153C24C-F78D-4F80-A26A-36DE2FA469F4}" type="slidenum">
              <a:rPr kumimoji="0" lang="es-E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59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s-E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9638" y="744538"/>
            <a:ext cx="4962525" cy="3722687"/>
          </a:xfrm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0933174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159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153C24C-F78D-4F80-A26A-36DE2FA469F4}" type="slidenum">
              <a:rPr kumimoji="0" lang="es-E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59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s-E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9638" y="744538"/>
            <a:ext cx="4962525" cy="3722687"/>
          </a:xfrm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33805154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159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153C24C-F78D-4F80-A26A-36DE2FA469F4}" type="slidenum">
              <a:rPr kumimoji="0" lang="es-E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59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s-E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9638" y="744538"/>
            <a:ext cx="4962525" cy="3722687"/>
          </a:xfrm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39243649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159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153C24C-F78D-4F80-A26A-36DE2FA469F4}" type="slidenum">
              <a:rPr kumimoji="0" lang="es-E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59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s-E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9638" y="744538"/>
            <a:ext cx="4962525" cy="3722687"/>
          </a:xfrm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671416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F6D0F0-F854-4424-8ADA-DCF33506ED2A}" type="slidenum">
              <a:rPr lang="es-ES" smtClean="0"/>
              <a:pPr/>
              <a:t>2</a:t>
            </a:fld>
            <a:endParaRPr lang="es-ES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2950"/>
            <a:ext cx="4953000" cy="3714750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6012918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159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153C24C-F78D-4F80-A26A-36DE2FA469F4}" type="slidenum">
              <a:rPr kumimoji="0" lang="es-E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59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s-E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9638" y="744538"/>
            <a:ext cx="4962525" cy="3722687"/>
          </a:xfrm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5210211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159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153C24C-F78D-4F80-A26A-36DE2FA469F4}" type="slidenum">
              <a:rPr kumimoji="0" lang="es-E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59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s-E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9638" y="744538"/>
            <a:ext cx="4962525" cy="3722687"/>
          </a:xfrm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5456427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159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153C24C-F78D-4F80-A26A-36DE2FA469F4}" type="slidenum">
              <a:rPr kumimoji="0" lang="es-E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59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s-E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9638" y="744538"/>
            <a:ext cx="4962525" cy="3722687"/>
          </a:xfrm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369961314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159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153C24C-F78D-4F80-A26A-36DE2FA469F4}" type="slidenum">
              <a:rPr kumimoji="0" lang="es-E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59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s-E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9638" y="744538"/>
            <a:ext cx="4962525" cy="3722687"/>
          </a:xfrm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9159204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159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153C24C-F78D-4F80-A26A-36DE2FA469F4}" type="slidenum">
              <a:rPr kumimoji="0" lang="es-E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59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s-E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9638" y="744538"/>
            <a:ext cx="4962525" cy="3722687"/>
          </a:xfrm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21883084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159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153C24C-F78D-4F80-A26A-36DE2FA469F4}" type="slidenum">
              <a:rPr kumimoji="0" lang="es-E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59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s-E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9638" y="744538"/>
            <a:ext cx="4962525" cy="3722687"/>
          </a:xfrm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63731732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159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153C24C-F78D-4F80-A26A-36DE2FA469F4}" type="slidenum">
              <a:rPr kumimoji="0" lang="es-E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59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s-E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9638" y="744538"/>
            <a:ext cx="4962525" cy="3722687"/>
          </a:xfrm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59792571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01FB2C-77DC-44EE-B2BF-C646DD8BD30A}" type="slidenum">
              <a:rPr lang="es-ES" smtClean="0"/>
              <a:pPr/>
              <a:t>34</a:t>
            </a:fld>
            <a:endParaRPr lang="es-ES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2950"/>
            <a:ext cx="4953000" cy="3714750"/>
          </a:xfrm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 dirty="0"/>
          </a:p>
        </p:txBody>
      </p:sp>
    </p:spTree>
    <p:extLst>
      <p:ext uri="{BB962C8B-B14F-4D97-AF65-F5344CB8AC3E}">
        <p14:creationId xmlns:p14="http://schemas.microsoft.com/office/powerpoint/2010/main" val="1733117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F6D0F0-F854-4424-8ADA-DCF33506ED2A}" type="slidenum">
              <a:rPr lang="es-ES" smtClean="0"/>
              <a:pPr/>
              <a:t>3</a:t>
            </a:fld>
            <a:endParaRPr lang="es-ES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2950"/>
            <a:ext cx="4953000" cy="3714750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6610604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F6D0F0-F854-4424-8ADA-DCF33506ED2A}" type="slidenum">
              <a:rPr lang="es-ES" smtClean="0"/>
              <a:pPr/>
              <a:t>4</a:t>
            </a:fld>
            <a:endParaRPr lang="es-ES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2950"/>
            <a:ext cx="4953000" cy="3714750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9106168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01FB2C-77DC-44EE-B2BF-C646DD8BD30A}" type="slidenum">
              <a:rPr lang="es-ES" smtClean="0"/>
              <a:pPr/>
              <a:t>5</a:t>
            </a:fld>
            <a:endParaRPr lang="es-ES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2950"/>
            <a:ext cx="4953000" cy="3714750"/>
          </a:xfrm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6836872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01FB2C-77DC-44EE-B2BF-C646DD8BD30A}" type="slidenum">
              <a:rPr lang="es-ES" smtClean="0"/>
              <a:pPr/>
              <a:t>6</a:t>
            </a:fld>
            <a:endParaRPr lang="es-ES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2950"/>
            <a:ext cx="4953000" cy="3714750"/>
          </a:xfrm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 dirty="0"/>
          </a:p>
        </p:txBody>
      </p:sp>
    </p:spTree>
    <p:extLst>
      <p:ext uri="{BB962C8B-B14F-4D97-AF65-F5344CB8AC3E}">
        <p14:creationId xmlns:p14="http://schemas.microsoft.com/office/powerpoint/2010/main" val="20471181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01FB2C-77DC-44EE-B2BF-C646DD8BD30A}" type="slidenum">
              <a:rPr lang="es-ES" smtClean="0"/>
              <a:pPr/>
              <a:t>7</a:t>
            </a:fld>
            <a:endParaRPr lang="es-ES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2950"/>
            <a:ext cx="4953000" cy="3714750"/>
          </a:xfrm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 dirty="0"/>
          </a:p>
        </p:txBody>
      </p:sp>
    </p:spTree>
    <p:extLst>
      <p:ext uri="{BB962C8B-B14F-4D97-AF65-F5344CB8AC3E}">
        <p14:creationId xmlns:p14="http://schemas.microsoft.com/office/powerpoint/2010/main" val="18543145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87AA3AF-047D-4BC1-A84D-B4DAFCD0F061}" type="slidenum">
              <a:rPr lang="es-ES" smtClean="0"/>
              <a:pPr/>
              <a:t>8</a:t>
            </a:fld>
            <a:endParaRPr lang="es-ES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2950"/>
            <a:ext cx="4953000" cy="3714750"/>
          </a:xfrm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3797338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1F1068-465E-4E8C-A9CA-3D539449A0E4}" type="slidenum">
              <a:rPr lang="es-ES" smtClean="0"/>
              <a:pPr/>
              <a:t>9</a:t>
            </a:fld>
            <a:endParaRPr lang="es-ES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2950"/>
            <a:ext cx="4953000" cy="3714750"/>
          </a:xfrm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5292518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F90642-F604-467F-A8EE-3B07E6AAA63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57625B-9610-4726-8146-4DB0C47AFD9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6C0CA4-44CF-404B-BFDE-00F35393350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02A1D-4156-424F-A1D7-2BEF74B76646}" type="datetimeFigureOut">
              <a:rPr lang="en-GB" smtClean="0"/>
              <a:t>14/12/2020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429B7-4A02-408A-9046-897DFA6DA00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55553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02A1D-4156-424F-A1D7-2BEF74B76646}" type="datetimeFigureOut">
              <a:rPr lang="en-GB" smtClean="0"/>
              <a:t>14/12/2020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429B7-4A02-408A-9046-897DFA6DA00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78519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02A1D-4156-424F-A1D7-2BEF74B76646}" type="datetimeFigureOut">
              <a:rPr lang="en-GB" smtClean="0"/>
              <a:t>14/12/2020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429B7-4A02-408A-9046-897DFA6DA00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91253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02A1D-4156-424F-A1D7-2BEF74B76646}" type="datetimeFigureOut">
              <a:rPr lang="en-GB" smtClean="0"/>
              <a:t>14/12/2020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429B7-4A02-408A-9046-897DFA6DA00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2420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02A1D-4156-424F-A1D7-2BEF74B76646}" type="datetimeFigureOut">
              <a:rPr lang="en-GB" smtClean="0"/>
              <a:t>14/12/2020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429B7-4A02-408A-9046-897DFA6DA00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61751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02A1D-4156-424F-A1D7-2BEF74B76646}" type="datetimeFigureOut">
              <a:rPr lang="en-GB" smtClean="0"/>
              <a:t>14/12/2020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429B7-4A02-408A-9046-897DFA6DA00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24998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02A1D-4156-424F-A1D7-2BEF74B76646}" type="datetimeFigureOut">
              <a:rPr lang="en-GB" smtClean="0"/>
              <a:t>14/12/2020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429B7-4A02-408A-9046-897DFA6DA00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69848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02A1D-4156-424F-A1D7-2BEF74B76646}" type="datetimeFigureOut">
              <a:rPr lang="en-GB" smtClean="0"/>
              <a:t>14/12/2020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429B7-4A02-408A-9046-897DFA6DA00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228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A358F4-5AEF-4A71-83BC-5B3C0942161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02A1D-4156-424F-A1D7-2BEF74B76646}" type="datetimeFigureOut">
              <a:rPr lang="en-GB" smtClean="0"/>
              <a:t>14/12/2020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429B7-4A02-408A-9046-897DFA6DA00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86700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02A1D-4156-424F-A1D7-2BEF74B76646}" type="datetimeFigureOut">
              <a:rPr lang="en-GB" smtClean="0"/>
              <a:t>14/12/2020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429B7-4A02-408A-9046-897DFA6DA00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81853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02A1D-4156-424F-A1D7-2BEF74B76646}" type="datetimeFigureOut">
              <a:rPr lang="en-GB" smtClean="0"/>
              <a:t>14/12/2020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429B7-4A02-408A-9046-897DFA6DA00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4842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BE2CE2-E76B-4A69-8D01-E064AA11FDD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E8D174-4F9F-4A43-87EF-76C476EE56E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0F66C5-1F85-4910-8C4D-7D16D457077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509A0D-C53E-413D-BD16-FDB48177377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4EAAB-90BA-40C4-9542-D9DF56017D9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383E33-4CDD-4B3B-8696-D6E8E5914CD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A4B567-906A-4DF4-BF24-6F4FEC0F242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cambiar el estilo de título	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F4A0B8BE-8C8F-4289-84DB-AF77D758983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ChangeArrowheads="1"/>
          </p:cNvSpPr>
          <p:nvPr userDrawn="1"/>
        </p:nvSpPr>
        <p:spPr bwMode="auto">
          <a:xfrm rot="5400000">
            <a:off x="4009231" y="-4036219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ca-E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A02A1D-4156-424F-A1D7-2BEF74B76646}" type="datetimeFigureOut">
              <a:rPr lang="en-GB" smtClean="0"/>
              <a:t>14/12/2020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C429B7-4A02-408A-9046-897DFA6DA001}" type="slidenum">
              <a:rPr lang="en-GB" smtClean="0"/>
              <a:t>‹Nº›</a:t>
            </a:fld>
            <a:endParaRPr lang="en-GB"/>
          </a:p>
        </p:txBody>
      </p:sp>
      <p:sp>
        <p:nvSpPr>
          <p:cNvPr id="8" name="Text Box 9"/>
          <p:cNvSpPr txBox="1">
            <a:spLocks noChangeArrowheads="1"/>
          </p:cNvSpPr>
          <p:nvPr userDrawn="1"/>
        </p:nvSpPr>
        <p:spPr bwMode="auto">
          <a:xfrm>
            <a:off x="1800225" y="184150"/>
            <a:ext cx="6875463" cy="443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lnSpc>
                <a:spcPct val="70000"/>
              </a:lnSpc>
              <a:spcBef>
                <a:spcPct val="50000"/>
              </a:spcBef>
            </a:pPr>
            <a:r>
              <a:rPr lang="ca-ES" altLang="ca-ES" sz="1200" b="1" i="1" dirty="0">
                <a:solidFill>
                  <a:schemeClr val="bg1"/>
                </a:solidFill>
              </a:rPr>
              <a:t>Màster en Enginyeria Industrial </a:t>
            </a:r>
          </a:p>
          <a:p>
            <a:pPr algn="r" eaLnBrk="1" hangingPunct="1">
              <a:lnSpc>
                <a:spcPct val="70000"/>
              </a:lnSpc>
              <a:spcBef>
                <a:spcPct val="50000"/>
              </a:spcBef>
            </a:pPr>
            <a:r>
              <a:rPr lang="ca-ES" altLang="ca-ES" sz="1200" b="1" i="1" dirty="0">
                <a:solidFill>
                  <a:schemeClr val="bg1"/>
                </a:solidFill>
              </a:rPr>
              <a:t>Máster en </a:t>
            </a:r>
            <a:r>
              <a:rPr lang="ca-ES" altLang="ca-ES" sz="1200" b="1" i="1" dirty="0" err="1">
                <a:solidFill>
                  <a:schemeClr val="bg1"/>
                </a:solidFill>
              </a:rPr>
              <a:t>Ingeniería</a:t>
            </a:r>
            <a:r>
              <a:rPr lang="ca-ES" altLang="ca-ES" sz="1200" b="1" i="1" dirty="0">
                <a:solidFill>
                  <a:schemeClr val="bg1"/>
                </a:solidFill>
              </a:rPr>
              <a:t> Industrial</a:t>
            </a:r>
          </a:p>
        </p:txBody>
      </p:sp>
    </p:spTree>
    <p:extLst>
      <p:ext uri="{BB962C8B-B14F-4D97-AF65-F5344CB8AC3E}">
        <p14:creationId xmlns:p14="http://schemas.microsoft.com/office/powerpoint/2010/main" val="457605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image" Target="../media/image20.jpeg"/><Relationship Id="rId3" Type="http://schemas.openxmlformats.org/officeDocument/2006/relationships/image" Target="../media/image11.jpeg"/><Relationship Id="rId7" Type="http://schemas.openxmlformats.org/officeDocument/2006/relationships/image" Target="../media/image14.jpeg"/><Relationship Id="rId12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11" Type="http://schemas.openxmlformats.org/officeDocument/2006/relationships/image" Target="../media/image18.jpeg"/><Relationship Id="rId5" Type="http://schemas.openxmlformats.org/officeDocument/2006/relationships/image" Target="../media/image12.png"/><Relationship Id="rId15" Type="http://schemas.openxmlformats.org/officeDocument/2006/relationships/image" Target="../media/image22.jpeg"/><Relationship Id="rId10" Type="http://schemas.openxmlformats.org/officeDocument/2006/relationships/image" Target="../media/image17.jpeg"/><Relationship Id="rId4" Type="http://schemas.openxmlformats.org/officeDocument/2006/relationships/image" Target="../media/image3.png"/><Relationship Id="rId9" Type="http://schemas.openxmlformats.org/officeDocument/2006/relationships/image" Target="../media/image16.jpeg"/><Relationship Id="rId1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etseib.upc.edu/ca/estudis/masters/pla-destudis-MUEI" TargetMode="Externa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demana.upc.edu/etseib/" TargetMode="External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6.png"/><Relationship Id="rId4" Type="http://schemas.openxmlformats.org/officeDocument/2006/relationships/hyperlink" Target="https://prisma-nou.upc.edu/apl/home_estudiants.php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emf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6"/>
          <p:cNvSpPr>
            <a:spLocks noChangeArrowheads="1"/>
          </p:cNvSpPr>
          <p:nvPr/>
        </p:nvSpPr>
        <p:spPr bwMode="auto">
          <a:xfrm rot="5400000">
            <a:off x="4009231" y="-4036219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ca-ES"/>
          </a:p>
        </p:txBody>
      </p:sp>
      <p:sp>
        <p:nvSpPr>
          <p:cNvPr id="1028" name="Text Box 17"/>
          <p:cNvSpPr txBox="1">
            <a:spLocks noChangeArrowheads="1"/>
          </p:cNvSpPr>
          <p:nvPr/>
        </p:nvSpPr>
        <p:spPr bwMode="auto">
          <a:xfrm>
            <a:off x="1619672" y="357560"/>
            <a:ext cx="71287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4000" b="1" dirty="0">
                <a:solidFill>
                  <a:srgbClr val="DDDDDD"/>
                </a:solidFill>
                <a:latin typeface="Lucida Console" pitchFamily="49" charset="0"/>
              </a:rPr>
              <a:t>Sesión de acogida</a:t>
            </a:r>
          </a:p>
        </p:txBody>
      </p:sp>
      <p:pic>
        <p:nvPicPr>
          <p:cNvPr id="1029" name="Picture 20" descr="IMG_0917 copi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23789" y="1556792"/>
            <a:ext cx="6732587" cy="384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9534220"/>
              </p:ext>
            </p:extLst>
          </p:nvPr>
        </p:nvGraphicFramePr>
        <p:xfrm>
          <a:off x="35496" y="5753014"/>
          <a:ext cx="9001000" cy="1132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0" name="Imagen de mapa de bits" r:id="rId5" imgW="6268325" imgH="838095" progId="PBrush">
                  <p:embed/>
                </p:oleObj>
              </mc:Choice>
              <mc:Fallback>
                <p:oleObj name="Imagen de mapa de bits" r:id="rId5" imgW="6268325" imgH="838095" progId="PBrush">
                  <p:embed/>
                  <p:pic>
                    <p:nvPicPr>
                      <p:cNvPr id="1026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96" y="5753014"/>
                        <a:ext cx="9001000" cy="11323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tg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565080"/>
            <a:ext cx="1220072" cy="1220072"/>
          </a:xfrm>
          <a:prstGeom prst="rect">
            <a:avLst/>
          </a:prstGeom>
        </p:spPr>
      </p:pic>
      <p:sp>
        <p:nvSpPr>
          <p:cNvPr id="13315" name="Rectangle 2"/>
          <p:cNvSpPr>
            <a:spLocks noChangeArrowheads="1"/>
          </p:cNvSpPr>
          <p:nvPr/>
        </p:nvSpPr>
        <p:spPr bwMode="auto">
          <a:xfrm rot="5400000">
            <a:off x="4009231" y="-4036219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ca-ES"/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3108" y="286994"/>
            <a:ext cx="89644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2800" b="1" dirty="0">
                <a:solidFill>
                  <a:srgbClr val="DDDDDD"/>
                </a:solidFill>
                <a:latin typeface="Lucida Console" pitchFamily="49" charset="0"/>
              </a:rPr>
              <a:t>Delegación y asociaciones de estudiantes</a:t>
            </a:r>
          </a:p>
        </p:txBody>
      </p:sp>
      <p:pic>
        <p:nvPicPr>
          <p:cNvPr id="8" name="Imatg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1920" y="6110455"/>
            <a:ext cx="5148072" cy="648276"/>
          </a:xfrm>
          <a:prstGeom prst="rect">
            <a:avLst/>
          </a:prstGeom>
        </p:spPr>
      </p:pic>
      <p:cxnSp>
        <p:nvCxnSpPr>
          <p:cNvPr id="9" name="Connector recte 8"/>
          <p:cNvCxnSpPr/>
          <p:nvPr/>
        </p:nvCxnSpPr>
        <p:spPr>
          <a:xfrm>
            <a:off x="971600" y="6021288"/>
            <a:ext cx="79563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" name="29 Imagen" descr="delegacio_Estudiants.t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1268760"/>
            <a:ext cx="2214562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24 Imagen" descr="cat03-2 petit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18519" y="1163249"/>
            <a:ext cx="3113211" cy="1525472"/>
          </a:xfrm>
          <a:prstGeom prst="rect">
            <a:avLst/>
          </a:prstGeom>
        </p:spPr>
      </p:pic>
      <p:pic>
        <p:nvPicPr>
          <p:cNvPr id="14" name="32 Imagen" descr="forum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78203" y="1268760"/>
            <a:ext cx="2011443" cy="59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30 Imagen" descr="altreforum 09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2" y="3186684"/>
            <a:ext cx="876300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34 Imagen" descr="logo eng sense fronteres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214785" y="2835051"/>
            <a:ext cx="1658938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28 Imagen" descr="club esportiu.jp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131840" y="3199354"/>
            <a:ext cx="900383" cy="630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27 Imagen" descr="logo_best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258350" y="2961835"/>
            <a:ext cx="1382801" cy="700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31 Imagen" descr="CCEclassic.jpg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829817" y="3412620"/>
            <a:ext cx="1071563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22 Imagen" descr="a3e blanc i negre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901380" y="2979406"/>
            <a:ext cx="877887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33 Imagen" descr="iaeste etseib.jpg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952305" y="3121672"/>
            <a:ext cx="8985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17 CuadroTexto"/>
          <p:cNvSpPr txBox="1">
            <a:spLocks noChangeArrowheads="1"/>
          </p:cNvSpPr>
          <p:nvPr/>
        </p:nvSpPr>
        <p:spPr bwMode="auto">
          <a:xfrm>
            <a:off x="851385" y="3888354"/>
            <a:ext cx="359585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dirty="0"/>
              <a:t>ESN – Erasmus </a:t>
            </a:r>
            <a:r>
              <a:rPr lang="es-ES" dirty="0" err="1"/>
              <a:t>Student</a:t>
            </a:r>
            <a:r>
              <a:rPr lang="es-ES" dirty="0"/>
              <a:t> Network</a:t>
            </a:r>
          </a:p>
        </p:txBody>
      </p:sp>
      <p:sp>
        <p:nvSpPr>
          <p:cNvPr id="24" name="11 CuadroTexto"/>
          <p:cNvSpPr txBox="1">
            <a:spLocks noChangeArrowheads="1"/>
          </p:cNvSpPr>
          <p:nvPr/>
        </p:nvSpPr>
        <p:spPr bwMode="auto">
          <a:xfrm>
            <a:off x="2227893" y="4768579"/>
            <a:ext cx="27082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a-ES" sz="2400" dirty="0">
                <a:latin typeface="Verdana" pitchFamily="34" charset="0"/>
              </a:rPr>
              <a:t>Dia de la Música</a:t>
            </a:r>
            <a:endParaRPr lang="es-ES" sz="2400" dirty="0"/>
          </a:p>
        </p:txBody>
      </p:sp>
      <p:sp>
        <p:nvSpPr>
          <p:cNvPr id="25" name="13 Rectángulo"/>
          <p:cNvSpPr>
            <a:spLocks noChangeArrowheads="1"/>
          </p:cNvSpPr>
          <p:nvPr/>
        </p:nvSpPr>
        <p:spPr bwMode="auto">
          <a:xfrm>
            <a:off x="2234504" y="5454683"/>
            <a:ext cx="27352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a-ES" sz="2400" dirty="0">
                <a:latin typeface="Verdana" pitchFamily="34" charset="0"/>
              </a:rPr>
              <a:t>Festa de l’Escola</a:t>
            </a:r>
            <a:endParaRPr lang="es-ES" sz="2400" dirty="0"/>
          </a:p>
        </p:txBody>
      </p:sp>
      <p:pic>
        <p:nvPicPr>
          <p:cNvPr id="3" name="Imatge 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180688" y="4310552"/>
            <a:ext cx="2369820" cy="1577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699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ChangeArrowheads="1"/>
          </p:cNvSpPr>
          <p:nvPr/>
        </p:nvSpPr>
        <p:spPr bwMode="auto">
          <a:xfrm rot="5400000">
            <a:off x="4009231" y="-4036219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ca-ES" dirty="0"/>
          </a:p>
        </p:txBody>
      </p:sp>
      <p:pic>
        <p:nvPicPr>
          <p:cNvPr id="9" name="Picture 8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51" b="26972"/>
          <a:stretch/>
        </p:blipFill>
        <p:spPr bwMode="auto">
          <a:xfrm>
            <a:off x="827584" y="2564904"/>
            <a:ext cx="4674401" cy="21768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4128" y="2662746"/>
            <a:ext cx="2752725" cy="1981200"/>
          </a:xfrm>
          <a:prstGeom prst="rect">
            <a:avLst/>
          </a:prstGeom>
        </p:spPr>
      </p:pic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582738" y="381000"/>
            <a:ext cx="7561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4000" b="1" dirty="0">
                <a:solidFill>
                  <a:srgbClr val="DDDDDD"/>
                </a:solidFill>
                <a:latin typeface="Lucida Console" pitchFamily="49" charset="0"/>
              </a:rPr>
              <a:t>Infórmate!</a:t>
            </a:r>
          </a:p>
        </p:txBody>
      </p:sp>
      <p:pic>
        <p:nvPicPr>
          <p:cNvPr id="7" name="Imatg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51920" y="6110455"/>
            <a:ext cx="5148072" cy="648276"/>
          </a:xfrm>
          <a:prstGeom prst="rect">
            <a:avLst/>
          </a:prstGeom>
        </p:spPr>
      </p:pic>
      <p:cxnSp>
        <p:nvCxnSpPr>
          <p:cNvPr id="8" name="Connector recte 7"/>
          <p:cNvCxnSpPr/>
          <p:nvPr/>
        </p:nvCxnSpPr>
        <p:spPr>
          <a:xfrm>
            <a:off x="971600" y="6021288"/>
            <a:ext cx="79563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34580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6"/>
          <p:cNvSpPr>
            <a:spLocks noChangeArrowheads="1"/>
          </p:cNvSpPr>
          <p:nvPr/>
        </p:nvSpPr>
        <p:spPr bwMode="auto">
          <a:xfrm rot="5400000">
            <a:off x="4009231" y="-4036219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a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28" name="Text Box 17"/>
          <p:cNvSpPr txBox="1">
            <a:spLocks noChangeArrowheads="1"/>
          </p:cNvSpPr>
          <p:nvPr/>
        </p:nvSpPr>
        <p:spPr bwMode="auto">
          <a:xfrm>
            <a:off x="-1028700" y="615958"/>
            <a:ext cx="101727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Lucida Console" pitchFamily="49" charset="0"/>
                <a:ea typeface="+mn-ea"/>
                <a:cs typeface="+mn-cs"/>
              </a:rPr>
              <a:t>Máster en Ingeniería Industrial</a:t>
            </a:r>
          </a:p>
        </p:txBody>
      </p:sp>
      <p:pic>
        <p:nvPicPr>
          <p:cNvPr id="1029" name="Picture 20" descr="IMG_0917 copi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23789" y="1556792"/>
            <a:ext cx="6732587" cy="384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Object 16"/>
          <p:cNvGraphicFramePr>
            <a:graphicFrameLocks noChangeAspect="1"/>
          </p:cNvGraphicFramePr>
          <p:nvPr/>
        </p:nvGraphicFramePr>
        <p:xfrm>
          <a:off x="35496" y="5753014"/>
          <a:ext cx="9001000" cy="1132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Imagen de mapa de bits" r:id="rId5" imgW="6268325" imgH="838095" progId="PBrush">
                  <p:embed/>
                </p:oleObj>
              </mc:Choice>
              <mc:Fallback>
                <p:oleObj name="Imagen de mapa de bits" r:id="rId5" imgW="6268325" imgH="838095" progId="PBrush">
                  <p:embed/>
                  <p:pic>
                    <p:nvPicPr>
                      <p:cNvPr id="6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96" y="5753014"/>
                        <a:ext cx="9001000" cy="11323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35496" y="-16858"/>
            <a:ext cx="71287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Lucida Console" pitchFamily="49" charset="0"/>
                <a:ea typeface="+mn-ea"/>
                <a:cs typeface="+mn-cs"/>
              </a:rPr>
              <a:t>Sesión de acogida</a:t>
            </a:r>
          </a:p>
        </p:txBody>
      </p:sp>
    </p:spTree>
    <p:extLst>
      <p:ext uri="{BB962C8B-B14F-4D97-AF65-F5344CB8AC3E}">
        <p14:creationId xmlns:p14="http://schemas.microsoft.com/office/powerpoint/2010/main" val="5222954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781050" y="2990850"/>
            <a:ext cx="8229600" cy="1143000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altLang="ca-ES" sz="4800" b="1" dirty="0" err="1">
                <a:solidFill>
                  <a:schemeClr val="accent1">
                    <a:lumMod val="50000"/>
                  </a:schemeClr>
                </a:solidFill>
              </a:rPr>
              <a:t>Información</a:t>
            </a:r>
            <a:r>
              <a:rPr lang="en-US" altLang="ca-ES" sz="4800" b="1" dirty="0">
                <a:solidFill>
                  <a:schemeClr val="accent1">
                    <a:lumMod val="50000"/>
                  </a:schemeClr>
                </a:solidFill>
              </a:rPr>
              <a:t> general</a:t>
            </a:r>
          </a:p>
        </p:txBody>
      </p:sp>
    </p:spTree>
    <p:extLst>
      <p:ext uri="{BB962C8B-B14F-4D97-AF65-F5344CB8AC3E}">
        <p14:creationId xmlns:p14="http://schemas.microsoft.com/office/powerpoint/2010/main" val="27396807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5 Título"/>
          <p:cNvSpPr>
            <a:spLocks noGrp="1"/>
          </p:cNvSpPr>
          <p:nvPr>
            <p:ph type="title" idx="4294967295"/>
          </p:nvPr>
        </p:nvSpPr>
        <p:spPr>
          <a:xfrm>
            <a:off x="114300" y="116632"/>
            <a:ext cx="7886700" cy="1325563"/>
          </a:xfrm>
        </p:spPr>
        <p:txBody>
          <a:bodyPr/>
          <a:lstStyle/>
          <a:p>
            <a:pPr algn="l" eaLnBrk="1" hangingPunct="1"/>
            <a:r>
              <a:rPr lang="es-ES" altLang="es-ES" sz="2400" dirty="0">
                <a:solidFill>
                  <a:schemeClr val="bg1"/>
                </a:solidFill>
                <a:latin typeface="Impact" panose="020B0806030902050204" pitchFamily="34" charset="0"/>
              </a:rPr>
              <a:t>Máster universitario en Ingeniería Industrial</a:t>
            </a:r>
          </a:p>
        </p:txBody>
      </p:sp>
      <p:sp>
        <p:nvSpPr>
          <p:cNvPr id="9219" name="2 Marcador de contenido"/>
          <p:cNvSpPr>
            <a:spLocks noGrp="1"/>
          </p:cNvSpPr>
          <p:nvPr>
            <p:ph idx="4294967295"/>
          </p:nvPr>
        </p:nvSpPr>
        <p:spPr>
          <a:xfrm>
            <a:off x="457200" y="1341438"/>
            <a:ext cx="8507288" cy="4105275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s-ES" altLang="es-ES" sz="1800" dirty="0"/>
              <a:t>120 ECTS</a:t>
            </a:r>
          </a:p>
          <a:p>
            <a:pPr eaLnBrk="1" hangingPunct="1">
              <a:lnSpc>
                <a:spcPct val="90000"/>
              </a:lnSpc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s-ES" altLang="es-ES" sz="1800" dirty="0"/>
              <a:t>400 plazas (275+125)</a:t>
            </a:r>
          </a:p>
          <a:p>
            <a:pPr eaLnBrk="1" hangingPunct="1">
              <a:lnSpc>
                <a:spcPct val="90000"/>
              </a:lnSpc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s-ES" altLang="es-ES" sz="1800" b="1" dirty="0"/>
              <a:t>Perfiles principales:  </a:t>
            </a:r>
            <a:r>
              <a:rPr lang="es-ES" altLang="es-ES" sz="1800" dirty="0"/>
              <a:t>Grado en </a:t>
            </a:r>
            <a:r>
              <a:rPr lang="ca-ES" altLang="es-ES" sz="1800" dirty="0" err="1"/>
              <a:t>Ingeniería</a:t>
            </a:r>
            <a:r>
              <a:rPr lang="ca-ES" altLang="es-ES" sz="1800" dirty="0"/>
              <a:t> en </a:t>
            </a:r>
            <a:r>
              <a:rPr lang="es-ES" altLang="es-ES" sz="1800" dirty="0"/>
              <a:t>Tecnologías Industriales</a:t>
            </a:r>
            <a:endParaRPr lang="es-ES" altLang="es-ES" sz="1800" b="1" dirty="0"/>
          </a:p>
          <a:p>
            <a:pPr eaLnBrk="1" hangingPunct="1">
              <a:lnSpc>
                <a:spcPct val="90000"/>
              </a:lnSpc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s-ES" altLang="es-ES" sz="1800" b="1" dirty="0"/>
              <a:t>Perfiles secundarios: </a:t>
            </a:r>
            <a:r>
              <a:rPr lang="es-ES" altLang="es-ES" sz="1800" dirty="0"/>
              <a:t>otras ingenierías del ámbito industrial</a:t>
            </a:r>
          </a:p>
          <a:p>
            <a:pPr eaLnBrk="1" hangingPunct="1">
              <a:lnSpc>
                <a:spcPct val="90000"/>
              </a:lnSpc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s-ES" altLang="es-ES" sz="1800" b="1" dirty="0" err="1"/>
              <a:t>Objectivos</a:t>
            </a:r>
            <a:r>
              <a:rPr lang="es-ES" altLang="es-ES" sz="1800" b="1" dirty="0"/>
              <a:t>:</a:t>
            </a:r>
          </a:p>
          <a:p>
            <a:pPr marL="685800" lvl="1" eaLnBrk="1" hangingPunct="1">
              <a:lnSpc>
                <a:spcPct val="90000"/>
              </a:lnSpc>
              <a:buClr>
                <a:srgbClr val="0070C0"/>
              </a:buClr>
              <a:buSzPct val="52000"/>
              <a:buFont typeface="Wingdings" panose="05000000000000000000" pitchFamily="2" charset="2"/>
              <a:buChar char="q"/>
            </a:pPr>
            <a:r>
              <a:rPr lang="ca-ES" altLang="es-ES" sz="1800" dirty="0"/>
              <a:t>Proporcionar una </a:t>
            </a:r>
            <a:r>
              <a:rPr lang="ca-ES" altLang="es-ES" sz="1800" dirty="0" err="1"/>
              <a:t>formación</a:t>
            </a:r>
            <a:r>
              <a:rPr lang="ca-ES" altLang="es-ES" sz="1800" dirty="0"/>
              <a:t> </a:t>
            </a:r>
            <a:r>
              <a:rPr lang="ca-ES" altLang="es-ES" sz="1800" dirty="0" err="1"/>
              <a:t>avanzada</a:t>
            </a:r>
            <a:r>
              <a:rPr lang="ca-ES" altLang="es-ES" sz="1800" dirty="0"/>
              <a:t> y </a:t>
            </a:r>
            <a:r>
              <a:rPr lang="ca-ES" altLang="es-ES" sz="1800" dirty="0" err="1"/>
              <a:t>académicamente</a:t>
            </a:r>
            <a:r>
              <a:rPr lang="ca-ES" altLang="es-ES" sz="1800" dirty="0"/>
              <a:t> </a:t>
            </a:r>
            <a:r>
              <a:rPr lang="ca-ES" altLang="es-ES" sz="1800" dirty="0" err="1"/>
              <a:t>rigurosa</a:t>
            </a:r>
            <a:r>
              <a:rPr lang="ca-ES" altLang="es-ES" sz="1800" dirty="0"/>
              <a:t> que habilita para el </a:t>
            </a:r>
            <a:r>
              <a:rPr lang="ca-ES" altLang="es-ES" sz="1800" dirty="0" err="1"/>
              <a:t>ejercicio</a:t>
            </a:r>
            <a:r>
              <a:rPr lang="ca-ES" altLang="es-ES" sz="1800" dirty="0"/>
              <a:t> de la </a:t>
            </a:r>
            <a:r>
              <a:rPr lang="ca-ES" altLang="es-ES" sz="1800" dirty="0" err="1"/>
              <a:t>profesión</a:t>
            </a:r>
            <a:r>
              <a:rPr lang="ca-ES" altLang="es-ES" sz="1800" dirty="0"/>
              <a:t> de </a:t>
            </a:r>
            <a:r>
              <a:rPr lang="ca-ES" altLang="es-ES" sz="1800" dirty="0" err="1"/>
              <a:t>ingeniero</a:t>
            </a:r>
            <a:r>
              <a:rPr lang="ca-ES" altLang="es-ES" sz="1800" dirty="0"/>
              <a:t> industrial. </a:t>
            </a:r>
          </a:p>
          <a:p>
            <a:pPr marL="685800" lvl="1" eaLnBrk="1" hangingPunct="1">
              <a:lnSpc>
                <a:spcPct val="90000"/>
              </a:lnSpc>
              <a:buClr>
                <a:srgbClr val="0070C0"/>
              </a:buClr>
              <a:buSzPct val="52000"/>
              <a:buFont typeface="Wingdings" panose="05000000000000000000" pitchFamily="2" charset="2"/>
              <a:buChar char="q"/>
            </a:pPr>
            <a:r>
              <a:rPr lang="ca-ES" altLang="es-ES" sz="1800" dirty="0" err="1"/>
              <a:t>Ofrecer</a:t>
            </a:r>
            <a:r>
              <a:rPr lang="ca-ES" altLang="es-ES" sz="1800" dirty="0"/>
              <a:t> un programa </a:t>
            </a:r>
            <a:r>
              <a:rPr lang="ca-ES" altLang="es-ES" sz="1800" dirty="0" err="1"/>
              <a:t>formativo</a:t>
            </a:r>
            <a:r>
              <a:rPr lang="ca-ES" altLang="es-ES" sz="1800" dirty="0"/>
              <a:t> </a:t>
            </a:r>
            <a:r>
              <a:rPr lang="ca-ES" altLang="es-ES" sz="1800" dirty="0" err="1"/>
              <a:t>multidisciplinario</a:t>
            </a:r>
            <a:r>
              <a:rPr lang="ca-ES" altLang="es-ES" sz="1800" dirty="0"/>
              <a:t> en los </a:t>
            </a:r>
            <a:r>
              <a:rPr lang="ca-ES" altLang="es-ES" sz="1800" dirty="0" err="1"/>
              <a:t>ámbitos</a:t>
            </a:r>
            <a:r>
              <a:rPr lang="ca-ES" altLang="es-ES" sz="1800" dirty="0"/>
              <a:t> de las </a:t>
            </a:r>
            <a:r>
              <a:rPr lang="ca-ES" altLang="es-ES" sz="1800" dirty="0" err="1"/>
              <a:t>tecnologías</a:t>
            </a:r>
            <a:r>
              <a:rPr lang="ca-ES" altLang="es-ES" sz="1800" dirty="0"/>
              <a:t> </a:t>
            </a:r>
            <a:r>
              <a:rPr lang="ca-ES" altLang="es-ES" sz="1800" dirty="0" err="1"/>
              <a:t>industriales</a:t>
            </a:r>
            <a:r>
              <a:rPr lang="ca-ES" altLang="es-ES" sz="1800" dirty="0"/>
              <a:t>, </a:t>
            </a:r>
            <a:r>
              <a:rPr lang="ca-ES" altLang="es-ES" sz="1800" dirty="0" err="1"/>
              <a:t>gestión</a:t>
            </a:r>
            <a:r>
              <a:rPr lang="ca-ES" altLang="es-ES" sz="1800" dirty="0"/>
              <a:t>, e </a:t>
            </a:r>
            <a:r>
              <a:rPr lang="ca-ES" altLang="es-ES" sz="1800" dirty="0" err="1"/>
              <a:t>instalaciones</a:t>
            </a:r>
            <a:r>
              <a:rPr lang="ca-ES" altLang="es-ES" sz="1800" dirty="0"/>
              <a:t>, </a:t>
            </a:r>
            <a:r>
              <a:rPr lang="ca-ES" altLang="es-ES" sz="1800" dirty="0" err="1"/>
              <a:t>plantas</a:t>
            </a:r>
            <a:r>
              <a:rPr lang="ca-ES" altLang="es-ES" sz="1800" dirty="0"/>
              <a:t> y </a:t>
            </a:r>
            <a:r>
              <a:rPr lang="ca-ES" altLang="es-ES" sz="1800" dirty="0" err="1"/>
              <a:t>construcciones</a:t>
            </a:r>
            <a:r>
              <a:rPr lang="ca-ES" altLang="es-ES" sz="1800" dirty="0"/>
              <a:t>.</a:t>
            </a:r>
          </a:p>
          <a:p>
            <a:pPr marL="685800" lvl="1" eaLnBrk="1" hangingPunct="1">
              <a:lnSpc>
                <a:spcPct val="90000"/>
              </a:lnSpc>
              <a:buClr>
                <a:srgbClr val="0070C0"/>
              </a:buClr>
              <a:buSzPct val="52000"/>
              <a:buFont typeface="Wingdings" panose="05000000000000000000" pitchFamily="2" charset="2"/>
              <a:buChar char="q"/>
            </a:pPr>
            <a:r>
              <a:rPr lang="ca-ES" altLang="es-ES" sz="1800" dirty="0"/>
              <a:t>Capacitar a los </a:t>
            </a:r>
            <a:r>
              <a:rPr lang="ca-ES" altLang="es-ES" sz="1800" dirty="0" err="1"/>
              <a:t>titulados</a:t>
            </a:r>
            <a:r>
              <a:rPr lang="ca-ES" altLang="es-ES" sz="1800" dirty="0"/>
              <a:t> para </a:t>
            </a:r>
            <a:r>
              <a:rPr lang="ca-ES" altLang="es-ES" sz="1800" dirty="0" err="1"/>
              <a:t>diseñar</a:t>
            </a:r>
            <a:r>
              <a:rPr lang="ca-ES" altLang="es-ES" sz="1800" dirty="0"/>
              <a:t>, implementar, gestionar, controlar y </a:t>
            </a:r>
            <a:r>
              <a:rPr lang="ca-ES" altLang="es-ES" sz="1800" dirty="0" err="1"/>
              <a:t>mantener</a:t>
            </a:r>
            <a:r>
              <a:rPr lang="ca-ES" altLang="es-ES" sz="1800" dirty="0"/>
              <a:t> </a:t>
            </a:r>
            <a:r>
              <a:rPr lang="ca-ES" altLang="es-ES" sz="1800" dirty="0" err="1"/>
              <a:t>productos</a:t>
            </a:r>
            <a:r>
              <a:rPr lang="ca-ES" altLang="es-ES" sz="1800" dirty="0"/>
              <a:t> y </a:t>
            </a:r>
            <a:r>
              <a:rPr lang="ca-ES" altLang="es-ES" sz="1800" dirty="0" err="1"/>
              <a:t>procesos</a:t>
            </a:r>
            <a:r>
              <a:rPr lang="ca-ES" altLang="es-ES" sz="1800" dirty="0"/>
              <a:t>; y para </a:t>
            </a:r>
            <a:r>
              <a:rPr lang="ca-ES" altLang="es-ES" sz="1800" dirty="0" err="1"/>
              <a:t>desenvolverse</a:t>
            </a:r>
            <a:r>
              <a:rPr lang="ca-ES" altLang="es-ES" sz="1800" dirty="0"/>
              <a:t> con </a:t>
            </a:r>
            <a:r>
              <a:rPr lang="ca-ES" altLang="es-ES" sz="1800" dirty="0" err="1"/>
              <a:t>éxito</a:t>
            </a:r>
            <a:r>
              <a:rPr lang="ca-ES" altLang="es-ES" sz="1800" dirty="0"/>
              <a:t> en </a:t>
            </a:r>
            <a:r>
              <a:rPr lang="ca-ES" altLang="es-ES" sz="1800" dirty="0" err="1"/>
              <a:t>cualquier</a:t>
            </a:r>
            <a:r>
              <a:rPr lang="ca-ES" altLang="es-ES" sz="1800" dirty="0"/>
              <a:t> </a:t>
            </a:r>
            <a:r>
              <a:rPr lang="ca-ES" altLang="es-ES" sz="1800" dirty="0" err="1"/>
              <a:t>ámbito</a:t>
            </a:r>
            <a:r>
              <a:rPr lang="ca-ES" altLang="es-ES" sz="1800" dirty="0"/>
              <a:t> de la </a:t>
            </a:r>
            <a:r>
              <a:rPr lang="ca-ES" altLang="es-ES" sz="1800" dirty="0" err="1"/>
              <a:t>actividad</a:t>
            </a:r>
            <a:r>
              <a:rPr lang="ca-ES" altLang="es-ES" sz="1800" dirty="0"/>
              <a:t> industrial, de </a:t>
            </a:r>
            <a:r>
              <a:rPr lang="ca-ES" altLang="es-ES" sz="1800" dirty="0" err="1"/>
              <a:t>acuerdo</a:t>
            </a:r>
            <a:r>
              <a:rPr lang="ca-ES" altLang="es-ES" sz="1800" dirty="0"/>
              <a:t> con las </a:t>
            </a:r>
            <a:r>
              <a:rPr lang="ca-ES" altLang="es-ES" sz="1800" dirty="0" err="1"/>
              <a:t>necesidades</a:t>
            </a:r>
            <a:r>
              <a:rPr lang="ca-ES" altLang="es-ES" sz="1800" dirty="0"/>
              <a:t> </a:t>
            </a:r>
            <a:r>
              <a:rPr lang="ca-ES" altLang="es-ES" sz="1800" dirty="0" err="1"/>
              <a:t>actuales</a:t>
            </a:r>
            <a:r>
              <a:rPr lang="ca-ES" altLang="es-ES" sz="1800" dirty="0"/>
              <a:t> de la </a:t>
            </a:r>
            <a:r>
              <a:rPr lang="ca-ES" altLang="es-ES" sz="1800" dirty="0" err="1"/>
              <a:t>sociedad</a:t>
            </a:r>
            <a:endParaRPr lang="ca-ES" altLang="es-ES" sz="1800" dirty="0"/>
          </a:p>
          <a:p>
            <a:pPr eaLnBrk="1" hangingPunct="1">
              <a:lnSpc>
                <a:spcPct val="90000"/>
              </a:lnSpc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s-ES" altLang="es-ES" sz="1800" b="1" dirty="0"/>
              <a:t>Especialidades:</a:t>
            </a:r>
          </a:p>
          <a:p>
            <a:pPr marL="685800" lvl="1" eaLnBrk="1" hangingPunct="1">
              <a:lnSpc>
                <a:spcPct val="90000"/>
              </a:lnSpc>
              <a:buClr>
                <a:srgbClr val="0070C0"/>
              </a:buClr>
              <a:buFont typeface="Arial" panose="020B0604020202020204" pitchFamily="34" charset="0"/>
              <a:buNone/>
            </a:pPr>
            <a:r>
              <a:rPr lang="es-ES" altLang="es-ES" sz="1800" dirty="0"/>
              <a:t>Automática, Biomédica, Eléctrica, Electrónica, Energía, Estructuras y Construcciones, IT </a:t>
            </a:r>
            <a:r>
              <a:rPr lang="es-ES" altLang="es-ES" sz="1800" dirty="0" err="1"/>
              <a:t>for</a:t>
            </a:r>
            <a:r>
              <a:rPr lang="es-ES" altLang="es-ES" sz="1800" dirty="0"/>
              <a:t> </a:t>
            </a:r>
            <a:r>
              <a:rPr lang="es-ES" altLang="es-ES" sz="1800" dirty="0" err="1"/>
              <a:t>industry</a:t>
            </a:r>
            <a:r>
              <a:rPr lang="es-ES" altLang="es-ES" sz="1800" dirty="0"/>
              <a:t>, Materiales, Mecánica, Organización Industrial, Medio ambiente y Química.</a:t>
            </a:r>
          </a:p>
          <a:p>
            <a:pPr marL="800100" lvl="2" indent="0"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endParaRPr lang="ca-ES" altLang="es-ES" sz="1800" dirty="0"/>
          </a:p>
          <a:p>
            <a:pPr eaLnBrk="1" hangingPunct="1">
              <a:lnSpc>
                <a:spcPct val="90000"/>
              </a:lnSpc>
            </a:pPr>
            <a:endParaRPr lang="es-ES" altLang="es-ES" sz="1700" dirty="0">
              <a:solidFill>
                <a:srgbClr val="404040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es-ES" altLang="es-ES" sz="1700" dirty="0">
              <a:solidFill>
                <a:srgbClr val="404040"/>
              </a:solidFill>
            </a:endParaRPr>
          </a:p>
        </p:txBody>
      </p:sp>
      <p:pic>
        <p:nvPicPr>
          <p:cNvPr id="9220" name="6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90"/>
          <a:stretch>
            <a:fillRect/>
          </a:stretch>
        </p:blipFill>
        <p:spPr bwMode="auto">
          <a:xfrm>
            <a:off x="7302500" y="5859463"/>
            <a:ext cx="1397000" cy="83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96185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6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90"/>
          <a:stretch>
            <a:fillRect/>
          </a:stretch>
        </p:blipFill>
        <p:spPr bwMode="auto">
          <a:xfrm>
            <a:off x="7302500" y="5859463"/>
            <a:ext cx="1397000" cy="83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5 Título"/>
          <p:cNvSpPr txBox="1">
            <a:spLocks/>
          </p:cNvSpPr>
          <p:nvPr/>
        </p:nvSpPr>
        <p:spPr bwMode="auto">
          <a:xfrm>
            <a:off x="371475" y="0"/>
            <a:ext cx="8229600" cy="1143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2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ＭＳ Ｐゴシック" panose="020B0600070205080204" pitchFamily="34" charset="-128"/>
                <a:cs typeface="+mn-cs"/>
              </a:rPr>
              <a:t>Dobles </a:t>
            </a:r>
            <a:r>
              <a:rPr kumimoji="0" lang="es-ES" altLang="es-E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ＭＳ Ｐゴシック" panose="020B0600070205080204" pitchFamily="34" charset="-128"/>
                <a:cs typeface="+mn-cs"/>
              </a:rPr>
              <a:t>Másters</a:t>
            </a:r>
            <a:r>
              <a:rPr kumimoji="0" lang="es-ES" altLang="es-ES" sz="2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ＭＳ Ｐゴシック" panose="020B0600070205080204" pitchFamily="34" charset="-128"/>
                <a:cs typeface="+mn-cs"/>
              </a:rPr>
              <a:t> ETSEIB</a:t>
            </a:r>
          </a:p>
        </p:txBody>
      </p:sp>
      <p:sp>
        <p:nvSpPr>
          <p:cNvPr id="12292" name="2 Marcador de contenido"/>
          <p:cNvSpPr txBox="1">
            <a:spLocks/>
          </p:cNvSpPr>
          <p:nvPr/>
        </p:nvSpPr>
        <p:spPr bwMode="auto">
          <a:xfrm>
            <a:off x="469900" y="1448594"/>
            <a:ext cx="8229600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001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a-ES" altLang="es-E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Acceso</a:t>
            </a:r>
            <a:r>
              <a:rPr kumimoji="0" lang="ca-ES" alt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ca-ES" altLang="es-E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septiembre</a:t>
            </a:r>
            <a:r>
              <a:rPr kumimoji="0" lang="ca-ES" alt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y </a:t>
            </a:r>
            <a:r>
              <a:rPr kumimoji="0" lang="ca-ES" altLang="es-E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febrero</a:t>
            </a:r>
            <a:endParaRPr kumimoji="0" lang="ca-ES" alt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a-ES" alt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Doble </a:t>
            </a:r>
            <a:r>
              <a:rPr kumimoji="0" lang="ca-ES" altLang="es-E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titulación</a:t>
            </a:r>
            <a:r>
              <a:rPr kumimoji="0" lang="ca-ES" alt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ca-ES" altLang="es-E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ligada</a:t>
            </a:r>
            <a:r>
              <a:rPr kumimoji="0" lang="ca-ES" alt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a la </a:t>
            </a:r>
            <a:r>
              <a:rPr kumimoji="0" lang="ca-ES" altLang="es-E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especialidad</a:t>
            </a:r>
            <a:endParaRPr kumimoji="0" lang="ca-ES" alt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a-ES" alt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10 </a:t>
            </a:r>
            <a:r>
              <a:rPr kumimoji="0" lang="ca-ES" altLang="es-E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plazas</a:t>
            </a:r>
            <a:r>
              <a:rPr kumimoji="0" lang="ca-ES" alt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para doble </a:t>
            </a:r>
            <a:r>
              <a:rPr kumimoji="0" lang="ca-ES" altLang="es-E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titulación</a:t>
            </a:r>
            <a:r>
              <a:rPr kumimoji="0" lang="ca-ES" alt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(7 </a:t>
            </a:r>
            <a:r>
              <a:rPr kumimoji="0" lang="ca-ES" altLang="es-E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septiembre</a:t>
            </a:r>
            <a:r>
              <a:rPr kumimoji="0" lang="ca-ES" alt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+ 3 </a:t>
            </a:r>
            <a:r>
              <a:rPr kumimoji="0" lang="ca-ES" altLang="es-E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febrero</a:t>
            </a:r>
            <a:r>
              <a:rPr kumimoji="0" lang="ca-ES" alt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)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a-ES" altLang="es-E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Requiere</a:t>
            </a:r>
            <a:r>
              <a:rPr kumimoji="0" lang="ca-ES" alt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ca-ES" altLang="es-E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admisión</a:t>
            </a:r>
            <a:r>
              <a:rPr kumimoji="0" lang="ca-ES" alt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en los dos </a:t>
            </a:r>
            <a:r>
              <a:rPr kumimoji="0" lang="ca-ES" altLang="es-E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másters</a:t>
            </a:r>
            <a:endParaRPr kumimoji="0" lang="ca-ES" alt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a-ES" alt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Dos </a:t>
            </a:r>
            <a:r>
              <a:rPr kumimoji="0" lang="ca-ES" altLang="es-E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TFMs</a:t>
            </a:r>
            <a:r>
              <a:rPr kumimoji="0" lang="ca-ES" alt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que se </a:t>
            </a:r>
            <a:r>
              <a:rPr kumimoji="0" lang="ca-ES" altLang="es-E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defienden</a:t>
            </a:r>
            <a:r>
              <a:rPr kumimoji="0" lang="ca-ES" alt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ca-ES" altLang="es-E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delante</a:t>
            </a:r>
            <a:r>
              <a:rPr kumimoji="0" lang="ca-ES" alt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del </a:t>
            </a:r>
            <a:r>
              <a:rPr kumimoji="0" lang="ca-ES" altLang="es-E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mismo</a:t>
            </a:r>
            <a:r>
              <a:rPr kumimoji="0" lang="ca-ES" alt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tribunal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a-ES" altLang="es-E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Horarios</a:t>
            </a:r>
            <a:r>
              <a:rPr kumimoji="0" lang="ca-ES" alt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y </a:t>
            </a:r>
            <a:r>
              <a:rPr kumimoji="0" lang="ca-ES" altLang="es-E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exámenes</a:t>
            </a:r>
            <a:endParaRPr kumimoji="0" lang="ca-ES" alt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0070C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ca-ES" alt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a-ES" alt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Dobles </a:t>
            </a:r>
            <a:r>
              <a:rPr kumimoji="0" lang="ca-ES" altLang="es-E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másters</a:t>
            </a:r>
            <a:r>
              <a:rPr kumimoji="0" lang="ca-ES" alt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disponibles:</a:t>
            </a:r>
          </a:p>
          <a:p>
            <a:pPr marL="68580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0070C0"/>
              </a:buClr>
              <a:buSzPct val="52000"/>
              <a:buFont typeface="Wingdings" panose="05000000000000000000" pitchFamily="2" charset="2"/>
              <a:buChar char="q"/>
              <a:tabLst/>
              <a:defRPr/>
            </a:pPr>
            <a:r>
              <a:rPr kumimoji="0" lang="ca-ES" altLang="es-E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Ingeniería</a:t>
            </a:r>
            <a:r>
              <a:rPr kumimoji="0" lang="ca-ES" alt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Industrial + </a:t>
            </a:r>
            <a:r>
              <a:rPr kumimoji="0" lang="ca-ES" altLang="es-E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Automática</a:t>
            </a:r>
            <a:r>
              <a:rPr kumimoji="0" lang="ca-ES" alt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y </a:t>
            </a:r>
            <a:r>
              <a:rPr kumimoji="0" lang="ca-ES" altLang="es-E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Robótica</a:t>
            </a:r>
            <a:endParaRPr kumimoji="0" lang="ca-ES" alt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68580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0070C0"/>
              </a:buClr>
              <a:buSzPct val="52000"/>
              <a:buFont typeface="Wingdings" panose="05000000000000000000" pitchFamily="2" charset="2"/>
              <a:buChar char="q"/>
              <a:tabLst/>
              <a:defRPr/>
            </a:pPr>
            <a:r>
              <a:rPr kumimoji="0" lang="ca-ES" altLang="es-E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Ingeniería</a:t>
            </a:r>
            <a:r>
              <a:rPr kumimoji="0" lang="ca-ES" alt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Industrial + </a:t>
            </a:r>
            <a:r>
              <a:rPr kumimoji="0" lang="ca-ES" altLang="es-E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Ingeniería</a:t>
            </a:r>
            <a:r>
              <a:rPr kumimoji="0" lang="ca-ES" alt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de </a:t>
            </a:r>
            <a:r>
              <a:rPr kumimoji="0" lang="ca-ES" altLang="es-E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Automoción</a:t>
            </a:r>
            <a:endParaRPr kumimoji="0" lang="ca-ES" alt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68580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0070C0"/>
              </a:buClr>
              <a:buSzPct val="52000"/>
              <a:buFont typeface="Wingdings" panose="05000000000000000000" pitchFamily="2" charset="2"/>
              <a:buChar char="q"/>
              <a:tabLst/>
              <a:defRPr/>
            </a:pPr>
            <a:r>
              <a:rPr kumimoji="0" lang="ca-ES" altLang="es-E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Ingeniería</a:t>
            </a:r>
            <a:r>
              <a:rPr kumimoji="0" lang="ca-ES" alt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Industrial + </a:t>
            </a:r>
            <a:r>
              <a:rPr kumimoji="0" lang="ca-ES" altLang="es-E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Ingeniería</a:t>
            </a:r>
            <a:r>
              <a:rPr kumimoji="0" lang="ca-ES" alt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de </a:t>
            </a:r>
            <a:r>
              <a:rPr kumimoji="0" lang="ca-ES" altLang="es-E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Organización</a:t>
            </a:r>
            <a:endParaRPr kumimoji="0" lang="ca-ES" alt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68580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0070C0"/>
              </a:buClr>
              <a:buSzPct val="52000"/>
              <a:buFont typeface="Wingdings" panose="05000000000000000000" pitchFamily="2" charset="2"/>
              <a:buChar char="q"/>
              <a:tabLst/>
              <a:defRPr/>
            </a:pPr>
            <a:r>
              <a:rPr kumimoji="0" lang="ca-ES" altLang="es-E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Ingeniería</a:t>
            </a:r>
            <a:r>
              <a:rPr kumimoji="0" lang="ca-ES" alt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Industrial + </a:t>
            </a:r>
            <a:r>
              <a:rPr kumimoji="0" lang="ca-ES" altLang="es-E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Ingeniería</a:t>
            </a:r>
            <a:r>
              <a:rPr kumimoji="0" lang="ca-ES" alt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Nuclear</a:t>
            </a:r>
          </a:p>
          <a:p>
            <a:pPr marL="68580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0070C0"/>
              </a:buClr>
              <a:buSzPct val="52000"/>
              <a:buFont typeface="Wingdings" panose="05000000000000000000" pitchFamily="2" charset="2"/>
              <a:buChar char="q"/>
              <a:tabLst/>
              <a:defRPr/>
            </a:pPr>
            <a:r>
              <a:rPr kumimoji="0" lang="ca-ES" altLang="es-E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Ingeniería</a:t>
            </a:r>
            <a:r>
              <a:rPr kumimoji="0" lang="ca-ES" alt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Industrial + </a:t>
            </a:r>
            <a:r>
              <a:rPr kumimoji="0" lang="ca-ES" altLang="es-E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Ingeniería</a:t>
            </a:r>
            <a:r>
              <a:rPr kumimoji="0" lang="ca-ES" alt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de la </a:t>
            </a:r>
            <a:r>
              <a:rPr kumimoji="0" lang="ca-ES" altLang="es-E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Energía</a:t>
            </a:r>
            <a:endParaRPr kumimoji="0" lang="ca-ES" alt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35336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 descr="DOW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86"/>
          <a:stretch/>
        </p:blipFill>
        <p:spPr bwMode="auto">
          <a:xfrm>
            <a:off x="387350" y="1676400"/>
            <a:ext cx="2492375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5" descr="https://encrypted-tbn3.gstatic.com/images?q=tbn:ANd9GcTijthyhPZTxUe7YuH_eEWZ9HQhtctgQH5A0iHchqt_iP8dgOrlP5OfBs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3058" y="1417043"/>
            <a:ext cx="2719387" cy="188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3"/>
          <p:cNvSpPr/>
          <p:nvPr/>
        </p:nvSpPr>
        <p:spPr>
          <a:xfrm>
            <a:off x="610264" y="2804349"/>
            <a:ext cx="2402793" cy="3416320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a-ES" alt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4 </a:t>
            </a:r>
            <a:r>
              <a:rPr kumimoji="0" lang="ca-ES" altLang="es-E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ayudas</a:t>
            </a:r>
            <a:r>
              <a:rPr kumimoji="0" lang="ca-ES" alt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de 1.000 €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a-ES" alt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para </a:t>
            </a:r>
            <a:r>
              <a:rPr kumimoji="0" lang="ca-ES" altLang="es-E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alumnos</a:t>
            </a:r>
            <a:r>
              <a:rPr kumimoji="0" lang="ca-ES" alt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de las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a-ES" altLang="es-E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especialidades</a:t>
            </a:r>
            <a:r>
              <a:rPr kumimoji="0" lang="ca-ES" alt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a-ES" alt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ENERGIA,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a-ES" alt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MATERIALES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a-ES" alt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MA </a:t>
            </a:r>
            <a:r>
              <a:rPr lang="ca-ES" altLang="es-ES" b="1" dirty="0">
                <a:solidFill>
                  <a:srgbClr val="C00000"/>
                </a:solidFill>
                <a:cs typeface="Arial" pitchFamily="34" charset="0"/>
              </a:rPr>
              <a:t>y </a:t>
            </a:r>
            <a:r>
              <a:rPr kumimoji="0" lang="ca-ES" alt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QUÍMICA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a-ES" alt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a-ES" alt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a-ES" alt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a-ES" alt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a-ES" alt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a-ES" alt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		</a:t>
            </a:r>
            <a:endParaRPr kumimoji="0" lang="ca-ES" altLang="es-ES" sz="1800" b="0" i="0" u="none" strike="noStrike" kern="1200" cap="none" spc="0" normalizeH="0" baseline="0" noProof="0" dirty="0">
              <a:ln>
                <a:noFill/>
              </a:ln>
              <a:solidFill>
                <a:srgbClr val="77933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2" name="Rectangle 9"/>
          <p:cNvSpPr/>
          <p:nvPr/>
        </p:nvSpPr>
        <p:spPr>
          <a:xfrm>
            <a:off x="3419475" y="3254375"/>
            <a:ext cx="2422525" cy="3139321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a-ES" alt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2 </a:t>
            </a:r>
            <a:r>
              <a:rPr kumimoji="0" lang="ca-ES" altLang="es-E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ayudas</a:t>
            </a:r>
            <a:r>
              <a:rPr kumimoji="0" lang="ca-ES" alt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de 2.000 €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a-ES" alt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para </a:t>
            </a:r>
            <a:r>
              <a:rPr kumimoji="0" lang="ca-ES" altLang="es-E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alumnos</a:t>
            </a:r>
            <a:r>
              <a:rPr kumimoji="0" lang="ca-ES" alt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de la </a:t>
            </a:r>
            <a:r>
              <a:rPr kumimoji="0" lang="ca-ES" altLang="es-E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especialidad</a:t>
            </a:r>
            <a:r>
              <a:rPr kumimoji="0" lang="ca-ES" alt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a-ES" alt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MATERIALES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a-ES" altLang="es-ES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a-ES" alt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a-ES" alt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a-ES" alt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a-ES" alt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a-ES" alt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a-ES" alt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		</a:t>
            </a:r>
            <a:endParaRPr kumimoji="0" lang="ca-ES" altLang="es-ES" sz="1800" b="0" i="0" u="none" strike="noStrike" kern="1200" cap="none" spc="0" normalizeH="0" baseline="0" noProof="0" dirty="0">
              <a:ln>
                <a:noFill/>
              </a:ln>
              <a:solidFill>
                <a:srgbClr val="77933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3323" name="5 Título"/>
          <p:cNvSpPr txBox="1">
            <a:spLocks/>
          </p:cNvSpPr>
          <p:nvPr/>
        </p:nvSpPr>
        <p:spPr bwMode="auto">
          <a:xfrm>
            <a:off x="532461" y="140324"/>
            <a:ext cx="8229600" cy="1143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2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ＭＳ Ｐゴシック" panose="020B0600070205080204" pitchFamily="34" charset="-128"/>
                <a:cs typeface="+mn-cs"/>
              </a:rPr>
              <a:t>Becas</a:t>
            </a:r>
            <a:r>
              <a:rPr kumimoji="0" lang="es-ES" altLang="es-ES" sz="2400" b="0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Impact" panose="020B080603090205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s-ES" altLang="es-ES" sz="2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ＭＳ Ｐゴシック" panose="020B0600070205080204" pitchFamily="34" charset="-128"/>
                <a:cs typeface="+mn-cs"/>
              </a:rPr>
              <a:t>MUEI</a:t>
            </a:r>
          </a:p>
        </p:txBody>
      </p:sp>
      <p:pic>
        <p:nvPicPr>
          <p:cNvPr id="13325" name="6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90"/>
          <a:stretch>
            <a:fillRect/>
          </a:stretch>
        </p:blipFill>
        <p:spPr bwMode="auto">
          <a:xfrm>
            <a:off x="7302500" y="5859463"/>
            <a:ext cx="1397000" cy="83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06212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2819400"/>
            <a:ext cx="8229600" cy="1143000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altLang="ca-ES" sz="4800" b="1" dirty="0" err="1">
                <a:solidFill>
                  <a:srgbClr val="002060"/>
                </a:solidFill>
              </a:rPr>
              <a:t>Información</a:t>
            </a:r>
            <a:r>
              <a:rPr lang="en-US" altLang="ca-ES" sz="4800" b="1" dirty="0">
                <a:solidFill>
                  <a:srgbClr val="002060"/>
                </a:solidFill>
              </a:rPr>
              <a:t> </a:t>
            </a:r>
            <a:r>
              <a:rPr lang="en-US" altLang="ca-ES" sz="4800" b="1" dirty="0" err="1">
                <a:solidFill>
                  <a:srgbClr val="002060"/>
                </a:solidFill>
              </a:rPr>
              <a:t>académica</a:t>
            </a:r>
            <a:endParaRPr lang="en-US" altLang="ca-ES" sz="4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7624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276225" y="105941"/>
            <a:ext cx="8229600" cy="1143000"/>
          </a:xfrm>
        </p:spPr>
        <p:txBody>
          <a:bodyPr/>
          <a:lstStyle/>
          <a:p>
            <a:pPr algn="l"/>
            <a:r>
              <a:rPr lang="en-US" altLang="ca-ES" dirty="0">
                <a:solidFill>
                  <a:schemeClr val="bg1"/>
                </a:solidFill>
              </a:rPr>
              <a:t> </a:t>
            </a:r>
            <a:r>
              <a:rPr lang="en-US" altLang="ca-ES" dirty="0" err="1">
                <a:solidFill>
                  <a:schemeClr val="bg1"/>
                </a:solidFill>
              </a:rPr>
              <a:t>Estructura</a:t>
            </a:r>
            <a:r>
              <a:rPr lang="en-US" altLang="ca-ES" dirty="0">
                <a:solidFill>
                  <a:schemeClr val="bg1"/>
                </a:solidFill>
              </a:rPr>
              <a:t> del </a:t>
            </a:r>
            <a:r>
              <a:rPr lang="en-US" altLang="ca-ES" dirty="0" err="1">
                <a:solidFill>
                  <a:schemeClr val="bg1"/>
                </a:solidFill>
              </a:rPr>
              <a:t>máster</a:t>
            </a:r>
            <a:endParaRPr lang="en-US" altLang="ca-ES" dirty="0">
              <a:solidFill>
                <a:schemeClr val="bg1"/>
              </a:solidFill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15616"/>
            <a:ext cx="8363272" cy="5257800"/>
          </a:xfrm>
        </p:spPr>
        <p:txBody>
          <a:bodyPr/>
          <a:lstStyle/>
          <a:p>
            <a:pPr eaLnBrk="1" hangingPunct="1"/>
            <a:r>
              <a:rPr lang="en-US" altLang="ca-ES" sz="2800" dirty="0"/>
              <a:t>S1: 25,5 ECTS </a:t>
            </a:r>
            <a:r>
              <a:rPr lang="en-US" altLang="ca-ES" sz="2800" dirty="0" err="1"/>
              <a:t>obligatorios</a:t>
            </a:r>
            <a:r>
              <a:rPr lang="en-US" altLang="ca-ES" sz="2800" dirty="0"/>
              <a:t> + 4,5 ECTS </a:t>
            </a:r>
            <a:r>
              <a:rPr lang="en-US" altLang="ca-ES" sz="2800" dirty="0" err="1"/>
              <a:t>optativos</a:t>
            </a:r>
            <a:endParaRPr lang="en-US" altLang="ca-ES" sz="2800" dirty="0"/>
          </a:p>
          <a:p>
            <a:pPr eaLnBrk="1" hangingPunct="1"/>
            <a:r>
              <a:rPr lang="en-US" altLang="ca-ES" sz="2800" dirty="0"/>
              <a:t>S2: 25,5 ECTS </a:t>
            </a:r>
            <a:r>
              <a:rPr lang="en-US" altLang="ca-ES" sz="2800" dirty="0" err="1"/>
              <a:t>obligatorios</a:t>
            </a:r>
            <a:r>
              <a:rPr lang="en-US" altLang="ca-ES" sz="2800" dirty="0"/>
              <a:t> + 4,5 ECTS </a:t>
            </a:r>
            <a:r>
              <a:rPr lang="en-US" altLang="ca-ES" sz="2800" dirty="0" err="1"/>
              <a:t>optativos</a:t>
            </a:r>
            <a:endParaRPr lang="en-US" altLang="ca-ES" sz="2800" dirty="0"/>
          </a:p>
          <a:p>
            <a:pPr eaLnBrk="1" hangingPunct="1"/>
            <a:r>
              <a:rPr lang="en-US" altLang="ca-ES" sz="2800" dirty="0"/>
              <a:t>S3: 16,5 ECTS </a:t>
            </a:r>
            <a:r>
              <a:rPr lang="en-US" altLang="ca-ES" sz="2800" dirty="0" err="1"/>
              <a:t>obligatorios</a:t>
            </a:r>
            <a:r>
              <a:rPr lang="en-US" altLang="ca-ES" sz="2800" dirty="0"/>
              <a:t> +13,5 ECTS </a:t>
            </a:r>
            <a:r>
              <a:rPr lang="en-US" altLang="ca-ES" sz="2800" dirty="0" err="1"/>
              <a:t>optativos</a:t>
            </a:r>
            <a:endParaRPr lang="en-US" altLang="ca-ES" sz="2800" dirty="0"/>
          </a:p>
          <a:p>
            <a:pPr eaLnBrk="1" hangingPunct="1"/>
            <a:r>
              <a:rPr lang="en-US" altLang="ca-ES" sz="2800" dirty="0"/>
              <a:t>S4: 18 ECTS </a:t>
            </a:r>
            <a:r>
              <a:rPr lang="en-US" altLang="ca-ES" sz="2800" dirty="0" err="1"/>
              <a:t>optativos</a:t>
            </a:r>
            <a:r>
              <a:rPr lang="en-US" altLang="ca-ES" sz="2800" dirty="0"/>
              <a:t> + 12 ECTS TFM</a:t>
            </a:r>
          </a:p>
        </p:txBody>
      </p:sp>
      <p:sp>
        <p:nvSpPr>
          <p:cNvPr id="6" name="Rectángulo 5"/>
          <p:cNvSpPr/>
          <p:nvPr/>
        </p:nvSpPr>
        <p:spPr>
          <a:xfrm>
            <a:off x="1128684" y="4869160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2"/>
              </a:rPr>
              <a:t>https://etseib.upc.edu/ca/estudis/masters/pla-destudis-MUEI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40671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276225" y="105941"/>
            <a:ext cx="8229600" cy="1143000"/>
          </a:xfrm>
        </p:spPr>
        <p:txBody>
          <a:bodyPr/>
          <a:lstStyle/>
          <a:p>
            <a:pPr algn="l"/>
            <a:r>
              <a:rPr lang="en-US" altLang="ca-ES" dirty="0">
                <a:solidFill>
                  <a:schemeClr val="bg1"/>
                </a:solidFill>
              </a:rPr>
              <a:t> </a:t>
            </a:r>
            <a:r>
              <a:rPr lang="en-US" altLang="ca-ES" dirty="0" err="1">
                <a:solidFill>
                  <a:schemeClr val="bg1"/>
                </a:solidFill>
              </a:rPr>
              <a:t>Especialidades</a:t>
            </a:r>
            <a:endParaRPr lang="en-US" altLang="ca-ES" dirty="0">
              <a:solidFill>
                <a:schemeClr val="bg1"/>
              </a:solidFill>
            </a:endParaRPr>
          </a:p>
        </p:txBody>
      </p:sp>
      <p:sp>
        <p:nvSpPr>
          <p:cNvPr id="2" name="Marcador de contenido 1"/>
          <p:cNvSpPr>
            <a:spLocks noGrp="1"/>
          </p:cNvSpPr>
          <p:nvPr>
            <p:ph idx="1"/>
          </p:nvPr>
        </p:nvSpPr>
        <p:spPr>
          <a:xfrm>
            <a:off x="447675" y="1669194"/>
            <a:ext cx="3548261" cy="4351338"/>
          </a:xfrm>
        </p:spPr>
        <p:txBody>
          <a:bodyPr/>
          <a:lstStyle/>
          <a:p>
            <a:r>
              <a:rPr lang="en-GB" dirty="0" err="1"/>
              <a:t>Automática</a:t>
            </a:r>
            <a:r>
              <a:rPr lang="en-GB" dirty="0"/>
              <a:t> </a:t>
            </a:r>
          </a:p>
          <a:p>
            <a:r>
              <a:rPr lang="en-GB" dirty="0" err="1"/>
              <a:t>Biomédica</a:t>
            </a:r>
            <a:endParaRPr lang="en-GB" dirty="0"/>
          </a:p>
          <a:p>
            <a:r>
              <a:rPr lang="en-GB" dirty="0" err="1"/>
              <a:t>Eléctrica</a:t>
            </a:r>
            <a:endParaRPr lang="en-GB" dirty="0"/>
          </a:p>
          <a:p>
            <a:r>
              <a:rPr lang="en-GB" dirty="0" err="1"/>
              <a:t>Electrónica</a:t>
            </a:r>
            <a:endParaRPr lang="en-GB" dirty="0"/>
          </a:p>
          <a:p>
            <a:r>
              <a:rPr lang="en-GB" dirty="0" err="1"/>
              <a:t>Energía</a:t>
            </a:r>
            <a:endParaRPr lang="en-GB" dirty="0"/>
          </a:p>
          <a:p>
            <a:r>
              <a:rPr lang="en-GB" dirty="0" err="1">
                <a:solidFill>
                  <a:prstClr val="black"/>
                </a:solidFill>
              </a:rPr>
              <a:t>Estructuras</a:t>
            </a:r>
            <a:r>
              <a:rPr lang="en-GB" dirty="0">
                <a:solidFill>
                  <a:prstClr val="black"/>
                </a:solidFill>
              </a:rPr>
              <a:t> y </a:t>
            </a:r>
            <a:r>
              <a:rPr lang="en-GB" dirty="0" err="1">
                <a:solidFill>
                  <a:prstClr val="black"/>
                </a:solidFill>
              </a:rPr>
              <a:t>Construcción</a:t>
            </a:r>
            <a:endParaRPr lang="en-GB" dirty="0">
              <a:solidFill>
                <a:prstClr val="black"/>
              </a:solidFill>
            </a:endParaRPr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7" name="Marcador de contenido 1"/>
          <p:cNvSpPr txBox="1">
            <a:spLocks/>
          </p:cNvSpPr>
          <p:nvPr/>
        </p:nvSpPr>
        <p:spPr>
          <a:xfrm>
            <a:off x="4188255" y="1669194"/>
            <a:ext cx="43175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IT for industry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Materiales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Mecánica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Organización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Industrial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Medio </a:t>
            </a:r>
            <a:r>
              <a:rPr kumimoji="0" lang="en-GB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Ambiente</a:t>
            </a:r>
            <a:r>
              <a:rPr kumimoji="0" lang="en-GB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y</a:t>
            </a:r>
            <a:r>
              <a:rPr lang="en-GB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kumimoji="0" lang="en-GB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Química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572682" y="5229200"/>
            <a:ext cx="79183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Atención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deben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cursar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5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optativas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de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especialidad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(1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Q1, 1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Q2 y 3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Q3).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Algunas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especialidades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ofrecen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más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de 5 y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algunas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son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obligatorias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!!</a:t>
            </a:r>
          </a:p>
        </p:txBody>
      </p:sp>
    </p:spTree>
    <p:extLst>
      <p:ext uri="{BB962C8B-B14F-4D97-AF65-F5344CB8AC3E}">
        <p14:creationId xmlns:p14="http://schemas.microsoft.com/office/powerpoint/2010/main" val="1672292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6"/>
          <p:cNvSpPr>
            <a:spLocks noChangeArrowheads="1"/>
          </p:cNvSpPr>
          <p:nvPr/>
        </p:nvSpPr>
        <p:spPr bwMode="auto">
          <a:xfrm rot="5400000">
            <a:off x="4009231" y="-4108622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ca-ES"/>
          </a:p>
        </p:txBody>
      </p:sp>
      <p:sp>
        <p:nvSpPr>
          <p:cNvPr id="1028" name="Text Box 17"/>
          <p:cNvSpPr txBox="1">
            <a:spLocks noChangeArrowheads="1"/>
          </p:cNvSpPr>
          <p:nvPr/>
        </p:nvSpPr>
        <p:spPr bwMode="auto">
          <a:xfrm>
            <a:off x="1691680" y="260648"/>
            <a:ext cx="71287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4000" b="1" dirty="0">
                <a:solidFill>
                  <a:srgbClr val="DDDDDD"/>
                </a:solidFill>
                <a:latin typeface="Lucida Console" pitchFamily="49" charset="0"/>
              </a:rPr>
              <a:t>La ETSEIB</a:t>
            </a:r>
          </a:p>
        </p:txBody>
      </p:sp>
      <p:pic>
        <p:nvPicPr>
          <p:cNvPr id="2" name="Imat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20" y="6110455"/>
            <a:ext cx="5148072" cy="648276"/>
          </a:xfrm>
          <a:prstGeom prst="rect">
            <a:avLst/>
          </a:prstGeom>
        </p:spPr>
      </p:pic>
      <p:cxnSp>
        <p:nvCxnSpPr>
          <p:cNvPr id="4" name="Connector recte 3"/>
          <p:cNvCxnSpPr/>
          <p:nvPr/>
        </p:nvCxnSpPr>
        <p:spPr>
          <a:xfrm>
            <a:off x="971600" y="6021288"/>
            <a:ext cx="79563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Elipse 3"/>
          <p:cNvSpPr/>
          <p:nvPr/>
        </p:nvSpPr>
        <p:spPr>
          <a:xfrm>
            <a:off x="765395" y="1532986"/>
            <a:ext cx="2590800" cy="18288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0" name="CuadroTexto 4"/>
          <p:cNvSpPr txBox="1"/>
          <p:nvPr/>
        </p:nvSpPr>
        <p:spPr>
          <a:xfrm>
            <a:off x="1222595" y="1913986"/>
            <a:ext cx="167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>
                <a:solidFill>
                  <a:schemeClr val="bg1"/>
                </a:solidFill>
                <a:latin typeface="Calibri Light" panose="020F0302020204030204" pitchFamily="34" charset="0"/>
              </a:rPr>
              <a:t>UPC</a:t>
            </a:r>
          </a:p>
        </p:txBody>
      </p:sp>
      <p:sp>
        <p:nvSpPr>
          <p:cNvPr id="11" name="Elipse 6"/>
          <p:cNvSpPr/>
          <p:nvPr/>
        </p:nvSpPr>
        <p:spPr>
          <a:xfrm>
            <a:off x="4118195" y="1228186"/>
            <a:ext cx="4572000" cy="2438400"/>
          </a:xfrm>
          <a:prstGeom prst="ellipse">
            <a:avLst/>
          </a:prstGeom>
          <a:noFill/>
          <a:ln w="38100" cmpd="sng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2" name="CuadroTexto 7"/>
          <p:cNvSpPr txBox="1"/>
          <p:nvPr/>
        </p:nvSpPr>
        <p:spPr>
          <a:xfrm>
            <a:off x="5032595" y="1456786"/>
            <a:ext cx="3352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dirty="0">
                <a:solidFill>
                  <a:srgbClr val="004376"/>
                </a:solidFill>
                <a:latin typeface="Arial"/>
              </a:rPr>
              <a:t>        17  centros</a:t>
            </a:r>
          </a:p>
          <a:p>
            <a:r>
              <a:rPr lang="es-ES_tradnl" sz="2000" dirty="0">
                <a:solidFill>
                  <a:srgbClr val="004376"/>
                </a:solidFill>
                <a:latin typeface="Arial"/>
              </a:rPr>
              <a:t>       30   departamentos</a:t>
            </a:r>
          </a:p>
          <a:p>
            <a:r>
              <a:rPr lang="es-ES_tradnl" sz="2000" dirty="0">
                <a:solidFill>
                  <a:srgbClr val="004376"/>
                </a:solidFill>
                <a:latin typeface="Arial"/>
              </a:rPr>
              <a:t>         4   institutos</a:t>
            </a:r>
          </a:p>
          <a:p>
            <a:r>
              <a:rPr lang="es-ES_tradnl" sz="2000" dirty="0">
                <a:solidFill>
                  <a:srgbClr val="004376"/>
                </a:solidFill>
                <a:latin typeface="Arial"/>
              </a:rPr>
              <a:t>30.155   estudiantes</a:t>
            </a:r>
          </a:p>
          <a:p>
            <a:r>
              <a:rPr lang="es-ES_tradnl" sz="2000" dirty="0">
                <a:solidFill>
                  <a:srgbClr val="004376"/>
                </a:solidFill>
                <a:latin typeface="Arial"/>
              </a:rPr>
              <a:t>       70   grados</a:t>
            </a:r>
          </a:p>
          <a:p>
            <a:r>
              <a:rPr lang="es-ES_tradnl" sz="2000" dirty="0">
                <a:solidFill>
                  <a:srgbClr val="004376"/>
                </a:solidFill>
                <a:latin typeface="Arial"/>
              </a:rPr>
              <a:t>       73   másteres       </a:t>
            </a:r>
          </a:p>
        </p:txBody>
      </p:sp>
      <p:sp>
        <p:nvSpPr>
          <p:cNvPr id="14" name="Elipse 15"/>
          <p:cNvSpPr/>
          <p:nvPr/>
        </p:nvSpPr>
        <p:spPr>
          <a:xfrm>
            <a:off x="4266759" y="4046572"/>
            <a:ext cx="4572000" cy="1898443"/>
          </a:xfrm>
          <a:prstGeom prst="ellipse">
            <a:avLst/>
          </a:prstGeom>
          <a:noFill/>
          <a:ln w="38100" cmpd="sng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>
              <a:solidFill>
                <a:schemeClr val="accent2"/>
              </a:solidFill>
            </a:endParaRPr>
          </a:p>
        </p:txBody>
      </p:sp>
      <p:sp>
        <p:nvSpPr>
          <p:cNvPr id="15" name="CuadroTexto 16"/>
          <p:cNvSpPr txBox="1"/>
          <p:nvPr/>
        </p:nvSpPr>
        <p:spPr>
          <a:xfrm>
            <a:off x="5104958" y="3916857"/>
            <a:ext cx="3715513" cy="19389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ES_tradnl" sz="2000" dirty="0">
                <a:solidFill>
                  <a:srgbClr val="004376"/>
                </a:solidFill>
                <a:latin typeface="Arial"/>
              </a:rPr>
              <a:t>       </a:t>
            </a:r>
          </a:p>
          <a:p>
            <a:r>
              <a:rPr lang="es-ES_tradnl" sz="2000" dirty="0">
                <a:solidFill>
                  <a:srgbClr val="004376"/>
                </a:solidFill>
                <a:latin typeface="Arial"/>
              </a:rPr>
              <a:t>       16   departamentos</a:t>
            </a:r>
          </a:p>
          <a:p>
            <a:r>
              <a:rPr lang="es-ES_tradnl" sz="2000" dirty="0">
                <a:solidFill>
                  <a:srgbClr val="004376"/>
                </a:solidFill>
                <a:latin typeface="Arial"/>
              </a:rPr>
              <a:t>         2   institutos</a:t>
            </a:r>
          </a:p>
          <a:p>
            <a:r>
              <a:rPr lang="es-ES_tradnl" sz="2000" dirty="0">
                <a:solidFill>
                  <a:srgbClr val="004376"/>
                </a:solidFill>
                <a:latin typeface="Arial"/>
              </a:rPr>
              <a:t>   3379   estudiantes</a:t>
            </a:r>
          </a:p>
          <a:p>
            <a:r>
              <a:rPr lang="es-ES_tradnl" sz="2000" dirty="0">
                <a:solidFill>
                  <a:srgbClr val="004376"/>
                </a:solidFill>
                <a:latin typeface="Arial"/>
              </a:rPr>
              <a:t>         2   grados </a:t>
            </a:r>
            <a:r>
              <a:rPr lang="es-ES_tradnl" dirty="0">
                <a:solidFill>
                  <a:srgbClr val="004376"/>
                </a:solidFill>
                <a:latin typeface="Arial"/>
              </a:rPr>
              <a:t>(</a:t>
            </a:r>
            <a:r>
              <a:rPr lang="es-ES_tradnl" sz="1600" dirty="0">
                <a:solidFill>
                  <a:srgbClr val="004376"/>
                </a:solidFill>
                <a:latin typeface="Arial"/>
              </a:rPr>
              <a:t>GETI, GETIAE</a:t>
            </a:r>
            <a:r>
              <a:rPr lang="es-ES_tradnl" dirty="0">
                <a:solidFill>
                  <a:srgbClr val="004376"/>
                </a:solidFill>
                <a:latin typeface="Arial"/>
              </a:rPr>
              <a:t>)</a:t>
            </a:r>
            <a:endParaRPr lang="es-ES_tradnl" sz="2000" dirty="0">
              <a:solidFill>
                <a:srgbClr val="004376"/>
              </a:solidFill>
              <a:latin typeface="Arial"/>
            </a:endParaRPr>
          </a:p>
          <a:p>
            <a:r>
              <a:rPr lang="es-ES_tradnl" sz="2000" dirty="0">
                <a:solidFill>
                  <a:srgbClr val="004376"/>
                </a:solidFill>
                <a:latin typeface="Arial"/>
              </a:rPr>
              <a:t>       13   másteres       </a:t>
            </a:r>
          </a:p>
        </p:txBody>
      </p:sp>
      <p:cxnSp>
        <p:nvCxnSpPr>
          <p:cNvPr id="16" name="Conector recto de flecha 17"/>
          <p:cNvCxnSpPr>
            <a:endCxn id="14" idx="2"/>
          </p:cNvCxnSpPr>
          <p:nvPr/>
        </p:nvCxnSpPr>
        <p:spPr>
          <a:xfrm>
            <a:off x="3657159" y="4979185"/>
            <a:ext cx="609600" cy="16609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headEnd type="none"/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ector recto de flecha 18"/>
          <p:cNvCxnSpPr/>
          <p:nvPr/>
        </p:nvCxnSpPr>
        <p:spPr>
          <a:xfrm>
            <a:off x="3356195" y="2340930"/>
            <a:ext cx="762000" cy="1588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headEnd type="none"/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CuadroTexto 21"/>
          <p:cNvSpPr txBox="1"/>
          <p:nvPr/>
        </p:nvSpPr>
        <p:spPr>
          <a:xfrm>
            <a:off x="1222595" y="2599786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dirty="0">
                <a:solidFill>
                  <a:schemeClr val="bg1"/>
                </a:solidFill>
                <a:latin typeface="Calibri Light" panose="020F0302020204030204" pitchFamily="34" charset="0"/>
              </a:rPr>
              <a:t>Universidad</a:t>
            </a:r>
          </a:p>
        </p:txBody>
      </p:sp>
      <p:sp>
        <p:nvSpPr>
          <p:cNvPr id="20" name="Elipse 5"/>
          <p:cNvSpPr/>
          <p:nvPr/>
        </p:nvSpPr>
        <p:spPr>
          <a:xfrm>
            <a:off x="532959" y="4046572"/>
            <a:ext cx="3124200" cy="1828800"/>
          </a:xfrm>
          <a:prstGeom prst="ellipse">
            <a:avLst/>
          </a:prstGeom>
          <a:noFill/>
          <a:ln w="38100" cmpd="sng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1" name="Elipse 9"/>
          <p:cNvSpPr/>
          <p:nvPr/>
        </p:nvSpPr>
        <p:spPr>
          <a:xfrm>
            <a:off x="5032595" y="1304386"/>
            <a:ext cx="2590800" cy="609600"/>
          </a:xfrm>
          <a:prstGeom prst="ellipse">
            <a:avLst/>
          </a:prstGeom>
          <a:noFill/>
          <a:ln w="28575" cmpd="sng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cxnSp>
        <p:nvCxnSpPr>
          <p:cNvPr id="22" name="Conector recto de flecha 11"/>
          <p:cNvCxnSpPr>
            <a:stCxn id="21" idx="3"/>
            <a:endCxn id="20" idx="7"/>
          </p:cNvCxnSpPr>
          <p:nvPr/>
        </p:nvCxnSpPr>
        <p:spPr>
          <a:xfrm flipH="1">
            <a:off x="3199631" y="1824712"/>
            <a:ext cx="2212378" cy="2489682"/>
          </a:xfrm>
          <a:prstGeom prst="straightConnector1">
            <a:avLst/>
          </a:prstGeom>
          <a:ln>
            <a:solidFill>
              <a:schemeClr val="accent2"/>
            </a:solidFill>
            <a:headEnd type="none"/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CuadroTexto 13"/>
          <p:cNvSpPr txBox="1"/>
          <p:nvPr/>
        </p:nvSpPr>
        <p:spPr>
          <a:xfrm>
            <a:off x="761559" y="4493177"/>
            <a:ext cx="2667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4000" b="1" dirty="0">
                <a:solidFill>
                  <a:srgbClr val="004376"/>
                </a:solidFill>
                <a:latin typeface="Calibri Light" panose="020F0302020204030204" pitchFamily="34" charset="0"/>
              </a:rPr>
              <a:t>ETSEIB</a:t>
            </a:r>
          </a:p>
        </p:txBody>
      </p:sp>
      <p:sp>
        <p:nvSpPr>
          <p:cNvPr id="24" name="CuadroTexto 22"/>
          <p:cNvSpPr txBox="1"/>
          <p:nvPr/>
        </p:nvSpPr>
        <p:spPr>
          <a:xfrm>
            <a:off x="1599759" y="5170462"/>
            <a:ext cx="1676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dirty="0">
                <a:solidFill>
                  <a:srgbClr val="004376"/>
                </a:solidFill>
                <a:latin typeface="Arial"/>
              </a:rPr>
              <a:t>Escuela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20" grpId="0" animBg="1"/>
      <p:bldP spid="21" grpId="0" animBg="1"/>
      <p:bldP spid="23" grpId="0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69863"/>
            <a:ext cx="8229600" cy="1143000"/>
          </a:xfrm>
        </p:spPr>
        <p:txBody>
          <a:bodyPr/>
          <a:lstStyle/>
          <a:p>
            <a:pPr algn="l"/>
            <a:r>
              <a:rPr lang="ca-ES" altLang="ca-ES" dirty="0">
                <a:solidFill>
                  <a:schemeClr val="bg1"/>
                </a:solidFill>
              </a:rPr>
              <a:t>Idioma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ca-ES" dirty="0"/>
              <a:t>Para </a:t>
            </a:r>
            <a:r>
              <a:rPr lang="en-US" altLang="ca-ES" dirty="0" err="1"/>
              <a:t>todas</a:t>
            </a:r>
            <a:r>
              <a:rPr lang="en-US" altLang="ca-ES" dirty="0"/>
              <a:t> las </a:t>
            </a:r>
            <a:r>
              <a:rPr lang="en-US" altLang="ca-ES" dirty="0" err="1"/>
              <a:t>asignaturas</a:t>
            </a:r>
            <a:r>
              <a:rPr lang="en-US" altLang="ca-ES" dirty="0"/>
              <a:t> </a:t>
            </a:r>
            <a:r>
              <a:rPr lang="en-US" altLang="ca-ES" dirty="0" err="1"/>
              <a:t>obligatorias</a:t>
            </a:r>
            <a:r>
              <a:rPr lang="en-US" altLang="ca-ES" dirty="0"/>
              <a:t> </a:t>
            </a:r>
            <a:r>
              <a:rPr lang="en-US" altLang="ca-ES" dirty="0" err="1"/>
              <a:t>existe</a:t>
            </a:r>
            <a:r>
              <a:rPr lang="en-US" altLang="ca-ES" dirty="0"/>
              <a:t> un </a:t>
            </a:r>
            <a:r>
              <a:rPr lang="en-US" altLang="ca-ES" dirty="0" err="1"/>
              <a:t>grupo</a:t>
            </a:r>
            <a:r>
              <a:rPr lang="en-US" altLang="ca-ES" dirty="0"/>
              <a:t> de </a:t>
            </a:r>
            <a:r>
              <a:rPr lang="en-US" altLang="ca-ES" dirty="0" err="1"/>
              <a:t>matrícula</a:t>
            </a:r>
            <a:r>
              <a:rPr lang="en-US" altLang="ca-ES" dirty="0"/>
              <a:t> </a:t>
            </a:r>
            <a:r>
              <a:rPr lang="en-US" altLang="ca-ES" dirty="0" err="1"/>
              <a:t>en</a:t>
            </a:r>
            <a:r>
              <a:rPr lang="en-US" altLang="ca-ES" dirty="0"/>
              <a:t> “no </a:t>
            </a:r>
            <a:r>
              <a:rPr lang="en-US" altLang="ca-ES" dirty="0" err="1"/>
              <a:t>catalán</a:t>
            </a:r>
            <a:r>
              <a:rPr lang="en-US" altLang="ca-ES" dirty="0"/>
              <a:t>” (</a:t>
            </a:r>
            <a:r>
              <a:rPr lang="en-US" altLang="ca-ES" dirty="0" err="1"/>
              <a:t>inglés</a:t>
            </a:r>
            <a:r>
              <a:rPr lang="en-US" altLang="ca-ES" dirty="0"/>
              <a:t> o </a:t>
            </a:r>
            <a:r>
              <a:rPr lang="en-US" altLang="ca-ES" dirty="0" err="1"/>
              <a:t>castellano</a:t>
            </a:r>
            <a:r>
              <a:rPr lang="en-US" altLang="ca-ES" dirty="0"/>
              <a:t>)  -  </a:t>
            </a:r>
            <a:r>
              <a:rPr lang="en-US" altLang="ca-ES" b="1" dirty="0">
                <a:solidFill>
                  <a:srgbClr val="FF0000"/>
                </a:solidFill>
              </a:rPr>
              <a:t>G30</a:t>
            </a:r>
          </a:p>
        </p:txBody>
      </p:sp>
    </p:spTree>
    <p:extLst>
      <p:ext uri="{BB962C8B-B14F-4D97-AF65-F5344CB8AC3E}">
        <p14:creationId xmlns:p14="http://schemas.microsoft.com/office/powerpoint/2010/main" val="1255379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371475" y="1603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ca-ES" altLang="ca-ES" dirty="0" err="1">
                <a:solidFill>
                  <a:schemeClr val="bg1"/>
                </a:solidFill>
              </a:rPr>
              <a:t>Reconocimiento</a:t>
            </a:r>
            <a:r>
              <a:rPr lang="ca-ES" altLang="ca-ES" dirty="0">
                <a:solidFill>
                  <a:schemeClr val="bg1"/>
                </a:solidFill>
              </a:rPr>
              <a:t> de </a:t>
            </a:r>
            <a:r>
              <a:rPr lang="ca-ES" altLang="ca-ES" dirty="0" err="1">
                <a:solidFill>
                  <a:schemeClr val="bg1"/>
                </a:solidFill>
              </a:rPr>
              <a:t>créditos</a:t>
            </a:r>
            <a:endParaRPr lang="ca-ES" altLang="ca-ES" dirty="0">
              <a:solidFill>
                <a:schemeClr val="bg1"/>
              </a:solidFill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ca-ES" dirty="0" err="1"/>
              <a:t>Es</a:t>
            </a:r>
            <a:r>
              <a:rPr lang="en-US" altLang="ca-ES" dirty="0"/>
              <a:t> possible </a:t>
            </a:r>
            <a:r>
              <a:rPr lang="en-US" altLang="ca-ES" dirty="0" err="1"/>
              <a:t>reconocer</a:t>
            </a:r>
            <a:r>
              <a:rPr lang="en-US" altLang="ca-ES" dirty="0"/>
              <a:t> </a:t>
            </a:r>
            <a:r>
              <a:rPr lang="en-US" altLang="ca-ES" dirty="0" err="1"/>
              <a:t>créditos</a:t>
            </a:r>
            <a:r>
              <a:rPr lang="en-US" altLang="ca-ES" dirty="0"/>
              <a:t> ECTS </a:t>
            </a:r>
            <a:r>
              <a:rPr lang="en-US" altLang="ca-ES" dirty="0" err="1"/>
              <a:t>por</a:t>
            </a:r>
            <a:r>
              <a:rPr lang="en-US" altLang="ca-ES" dirty="0"/>
              <a:t> </a:t>
            </a:r>
            <a:r>
              <a:rPr lang="en-US" altLang="ca-ES" dirty="0" err="1"/>
              <a:t>los</a:t>
            </a:r>
            <a:r>
              <a:rPr lang="en-US" altLang="ca-ES" dirty="0"/>
              <a:t> </a:t>
            </a:r>
            <a:r>
              <a:rPr lang="en-US" altLang="ca-ES" dirty="0" err="1"/>
              <a:t>siguientes</a:t>
            </a:r>
            <a:r>
              <a:rPr lang="en-US" altLang="ca-ES" dirty="0"/>
              <a:t> </a:t>
            </a:r>
            <a:r>
              <a:rPr lang="en-US" altLang="ca-ES" dirty="0" err="1"/>
              <a:t>conceptos</a:t>
            </a:r>
            <a:r>
              <a:rPr lang="en-US" altLang="ca-ES" dirty="0"/>
              <a:t>:</a:t>
            </a:r>
          </a:p>
          <a:p>
            <a:pPr eaLnBrk="1" hangingPunct="1">
              <a:buFontTx/>
              <a:buNone/>
            </a:pPr>
            <a:endParaRPr lang="en-US" altLang="ca-ES" dirty="0"/>
          </a:p>
          <a:p>
            <a:pPr lvl="1" eaLnBrk="1" hangingPunct="1"/>
            <a:r>
              <a:rPr lang="en-US" altLang="ca-ES" dirty="0" err="1"/>
              <a:t>Movilidad</a:t>
            </a:r>
            <a:endParaRPr lang="en-US" altLang="ca-ES" dirty="0"/>
          </a:p>
          <a:p>
            <a:pPr lvl="1" eaLnBrk="1" hangingPunct="1"/>
            <a:r>
              <a:rPr lang="en-US" altLang="ca-ES" dirty="0" err="1"/>
              <a:t>Prácticas</a:t>
            </a:r>
            <a:r>
              <a:rPr lang="en-US" altLang="ca-ES" dirty="0"/>
              <a:t> </a:t>
            </a:r>
            <a:r>
              <a:rPr lang="en-US" altLang="ca-ES" dirty="0" err="1"/>
              <a:t>en</a:t>
            </a:r>
            <a:r>
              <a:rPr lang="en-US" altLang="ca-ES" dirty="0"/>
              <a:t> </a:t>
            </a:r>
            <a:r>
              <a:rPr lang="en-US" altLang="ca-ES" dirty="0" err="1"/>
              <a:t>empresa</a:t>
            </a:r>
            <a:r>
              <a:rPr lang="en-US" altLang="ca-ES" dirty="0"/>
              <a:t> (practices </a:t>
            </a:r>
            <a:r>
              <a:rPr lang="en-US" altLang="ca-ES" dirty="0" err="1"/>
              <a:t>curriculares</a:t>
            </a:r>
            <a:r>
              <a:rPr lang="en-US" altLang="ca-ES" dirty="0"/>
              <a:t>)</a:t>
            </a:r>
          </a:p>
          <a:p>
            <a:pPr lvl="1" eaLnBrk="1" hangingPunct="1"/>
            <a:r>
              <a:rPr lang="en-US" altLang="ca-ES" dirty="0" err="1"/>
              <a:t>Experiencia</a:t>
            </a:r>
            <a:r>
              <a:rPr lang="en-US" altLang="ca-ES" dirty="0"/>
              <a:t> </a:t>
            </a:r>
            <a:r>
              <a:rPr lang="en-US" altLang="ca-ES" dirty="0" err="1"/>
              <a:t>profesional</a:t>
            </a:r>
            <a:r>
              <a:rPr lang="en-US" altLang="ca-ES" dirty="0"/>
              <a:t> </a:t>
            </a:r>
          </a:p>
          <a:p>
            <a:pPr lvl="1" eaLnBrk="1" hangingPunct="1"/>
            <a:r>
              <a:rPr lang="en-US" altLang="ca-ES" dirty="0" err="1"/>
              <a:t>Otros</a:t>
            </a:r>
            <a:r>
              <a:rPr lang="en-US" altLang="ca-ES" dirty="0"/>
              <a:t> </a:t>
            </a:r>
            <a:r>
              <a:rPr lang="en-US" altLang="ca-ES" dirty="0" err="1"/>
              <a:t>estudios</a:t>
            </a:r>
            <a:r>
              <a:rPr lang="en-US" altLang="ca-ES" dirty="0"/>
              <a:t> </a:t>
            </a:r>
            <a:r>
              <a:rPr lang="en-US" altLang="ca-ES" dirty="0" err="1"/>
              <a:t>oficiales</a:t>
            </a:r>
            <a:r>
              <a:rPr lang="en-US" altLang="ca-ES" dirty="0"/>
              <a:t> / no </a:t>
            </a:r>
            <a:r>
              <a:rPr lang="en-US" altLang="ca-ES" dirty="0" err="1"/>
              <a:t>oficiales</a:t>
            </a:r>
            <a:endParaRPr lang="en-US" altLang="ca-ES" dirty="0"/>
          </a:p>
          <a:p>
            <a:pPr lvl="1" eaLnBrk="1" hangingPunct="1"/>
            <a:endParaRPr lang="en-US" altLang="ca-ES" dirty="0"/>
          </a:p>
        </p:txBody>
      </p:sp>
    </p:spTree>
    <p:extLst>
      <p:ext uri="{BB962C8B-B14F-4D97-AF65-F5344CB8AC3E}">
        <p14:creationId xmlns:p14="http://schemas.microsoft.com/office/powerpoint/2010/main" val="32414461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ChangeArrowheads="1"/>
          </p:cNvSpPr>
          <p:nvPr/>
        </p:nvSpPr>
        <p:spPr bwMode="auto">
          <a:xfrm rot="5400000">
            <a:off x="4009231" y="-4036219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ca-ES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85527" y="242448"/>
            <a:ext cx="882985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600" dirty="0">
                <a:solidFill>
                  <a:srgbClr val="DDDDDD"/>
                </a:solidFill>
                <a:latin typeface="Lucida Console" pitchFamily="49" charset="0"/>
              </a:rPr>
              <a:t>Complementos de Formación 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253140" y="1676286"/>
            <a:ext cx="8757846" cy="276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s-ES" sz="2000" dirty="0">
                <a:latin typeface="Verdana" pitchFamily="34" charset="0"/>
                <a:sym typeface="Wingdings" panose="05000000000000000000" pitchFamily="2" charset="2"/>
              </a:rPr>
              <a:t>Deben superarse dentro del primer curso académico del máster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endParaRPr lang="es-ES" sz="2000" b="1" dirty="0">
              <a:latin typeface="Verdana" pitchFamily="34" charset="0"/>
              <a:sym typeface="Wingdings" panose="05000000000000000000" pitchFamily="2" charset="2"/>
            </a:endParaRPr>
          </a:p>
          <a:p>
            <a:pPr marL="285750" indent="-28575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s-ES" sz="2000" dirty="0">
                <a:latin typeface="Verdana" pitchFamily="34" charset="0"/>
                <a:sym typeface="Wingdings" panose="05000000000000000000" pitchFamily="2" charset="2"/>
              </a:rPr>
              <a:t>Si corresponden a menos de 20 ECTS, se puede solicitar la autorización para ampliar la matrícula hasta 30 ECTS (instancia a través de e-secretaria)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endParaRPr lang="es-ES" sz="2000" dirty="0">
              <a:latin typeface="Verdana" pitchFamily="34" charset="0"/>
              <a:sym typeface="Wingdings" panose="05000000000000000000" pitchFamily="2" charset="2"/>
            </a:endParaRPr>
          </a:p>
        </p:txBody>
      </p:sp>
      <p:pic>
        <p:nvPicPr>
          <p:cNvPr id="7" name="Imat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20" y="6110455"/>
            <a:ext cx="5148072" cy="648276"/>
          </a:xfrm>
          <a:prstGeom prst="rect">
            <a:avLst/>
          </a:prstGeom>
        </p:spPr>
      </p:pic>
      <p:cxnSp>
        <p:nvCxnSpPr>
          <p:cNvPr id="8" name="Connector recte 7"/>
          <p:cNvCxnSpPr/>
          <p:nvPr/>
        </p:nvCxnSpPr>
        <p:spPr>
          <a:xfrm>
            <a:off x="971600" y="6021288"/>
            <a:ext cx="79563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74717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ChangeArrowheads="1"/>
          </p:cNvSpPr>
          <p:nvPr/>
        </p:nvSpPr>
        <p:spPr bwMode="auto">
          <a:xfrm rot="5400000">
            <a:off x="4009231" y="-4036219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a-E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Portal de </a:t>
            </a:r>
            <a:r>
              <a:rPr kumimoji="0" lang="ca-E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asignaturas</a:t>
            </a:r>
            <a:r>
              <a:rPr kumimoji="0" lang="ca-E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y </a:t>
            </a:r>
            <a:r>
              <a:rPr kumimoji="0" lang="ca-E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horarios</a:t>
            </a:r>
            <a:endParaRPr kumimoji="0" lang="ca-E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Console" panose="020B0609040504020204" pitchFamily="49" charset="0"/>
              <a:ea typeface="+mn-ea"/>
              <a:cs typeface="+mn-cs"/>
            </a:endParaRPr>
          </a:p>
        </p:txBody>
      </p:sp>
      <p:pic>
        <p:nvPicPr>
          <p:cNvPr id="10" name="Imat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20" y="6110455"/>
            <a:ext cx="5148072" cy="648276"/>
          </a:xfrm>
          <a:prstGeom prst="rect">
            <a:avLst/>
          </a:prstGeom>
        </p:spPr>
      </p:pic>
      <p:cxnSp>
        <p:nvCxnSpPr>
          <p:cNvPr id="11" name="Connector recte 10"/>
          <p:cNvCxnSpPr/>
          <p:nvPr/>
        </p:nvCxnSpPr>
        <p:spPr>
          <a:xfrm>
            <a:off x="971600" y="6021288"/>
            <a:ext cx="79563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Imagen 2">
            <a:extLst>
              <a:ext uri="{FF2B5EF4-FFF2-40B4-BE49-F238E27FC236}">
                <a16:creationId xmlns:a16="http://schemas.microsoft.com/office/drawing/2014/main" id="{18D0E28E-16F9-41A0-9FEB-D795AD47D6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3608" y="1098550"/>
            <a:ext cx="6142652" cy="4912648"/>
          </a:xfrm>
          <a:prstGeom prst="rect">
            <a:avLst/>
          </a:prstGeom>
        </p:spPr>
      </p:pic>
      <p:sp>
        <p:nvSpPr>
          <p:cNvPr id="4" name="Elipse 3">
            <a:extLst>
              <a:ext uri="{FF2B5EF4-FFF2-40B4-BE49-F238E27FC236}">
                <a16:creationId xmlns:a16="http://schemas.microsoft.com/office/drawing/2014/main" id="{4BE7CF70-3CB3-49EF-B588-37819A560AA2}"/>
              </a:ext>
            </a:extLst>
          </p:cNvPr>
          <p:cNvSpPr/>
          <p:nvPr/>
        </p:nvSpPr>
        <p:spPr>
          <a:xfrm>
            <a:off x="4067944" y="4365129"/>
            <a:ext cx="648072" cy="28800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9214DABA-25CE-44D3-89EB-35AB23F73C28}"/>
              </a:ext>
            </a:extLst>
          </p:cNvPr>
          <p:cNvSpPr/>
          <p:nvPr/>
        </p:nvSpPr>
        <p:spPr>
          <a:xfrm>
            <a:off x="4247964" y="4814310"/>
            <a:ext cx="1188132" cy="19886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955877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ChangeArrowheads="1"/>
          </p:cNvSpPr>
          <p:nvPr/>
        </p:nvSpPr>
        <p:spPr bwMode="auto">
          <a:xfrm rot="5400000">
            <a:off x="4009231" y="-4036219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a-E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251520" y="181837"/>
            <a:ext cx="756126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000" b="1" i="0" u="none" strike="noStrike" kern="1200" cap="none" spc="0" normalizeH="0" baseline="0" noProof="0" dirty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Lucida Console" pitchFamily="49" charset="0"/>
                <a:ea typeface="+mn-ea"/>
                <a:cs typeface="+mn-cs"/>
              </a:rPr>
              <a:t>Horarios asignaturas</a:t>
            </a:r>
          </a:p>
        </p:txBody>
      </p:sp>
      <p:pic>
        <p:nvPicPr>
          <p:cNvPr id="10" name="Imat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20" y="6110455"/>
            <a:ext cx="5148072" cy="648276"/>
          </a:xfrm>
          <a:prstGeom prst="rect">
            <a:avLst/>
          </a:prstGeom>
        </p:spPr>
      </p:pic>
      <p:cxnSp>
        <p:nvCxnSpPr>
          <p:cNvPr id="11" name="Connector recte 10"/>
          <p:cNvCxnSpPr/>
          <p:nvPr/>
        </p:nvCxnSpPr>
        <p:spPr>
          <a:xfrm>
            <a:off x="971600" y="6021288"/>
            <a:ext cx="79563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" name="Imat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8790"/>
            <a:ext cx="9350077" cy="562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6125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ChangeArrowheads="1"/>
          </p:cNvSpPr>
          <p:nvPr/>
        </p:nvSpPr>
        <p:spPr bwMode="auto">
          <a:xfrm rot="5400000">
            <a:off x="4009231" y="-4036219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a-E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251520" y="181837"/>
            <a:ext cx="756126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000" b="1" i="0" u="none" strike="noStrike" kern="1200" cap="none" spc="0" normalizeH="0" baseline="0" noProof="0" dirty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Lucida Console" pitchFamily="49" charset="0"/>
                <a:ea typeface="+mn-ea"/>
                <a:cs typeface="+mn-cs"/>
              </a:rPr>
              <a:t>Horarios asignaturas</a:t>
            </a:r>
          </a:p>
        </p:txBody>
      </p:sp>
      <p:pic>
        <p:nvPicPr>
          <p:cNvPr id="10" name="Imat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20" y="6110455"/>
            <a:ext cx="5148072" cy="648276"/>
          </a:xfrm>
          <a:prstGeom prst="rect">
            <a:avLst/>
          </a:prstGeom>
        </p:spPr>
      </p:pic>
      <p:cxnSp>
        <p:nvCxnSpPr>
          <p:cNvPr id="11" name="Connector recte 10"/>
          <p:cNvCxnSpPr/>
          <p:nvPr/>
        </p:nvCxnSpPr>
        <p:spPr>
          <a:xfrm>
            <a:off x="971600" y="6021288"/>
            <a:ext cx="79563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" name="Imagen 1">
            <a:extLst>
              <a:ext uri="{FF2B5EF4-FFF2-40B4-BE49-F238E27FC236}">
                <a16:creationId xmlns:a16="http://schemas.microsoft.com/office/drawing/2014/main" id="{EAB8BE12-42C8-48E3-AC54-C649CB5D92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536" y="1187716"/>
            <a:ext cx="6912768" cy="5553916"/>
          </a:xfrm>
          <a:prstGeom prst="rect">
            <a:avLst/>
          </a:prstGeom>
        </p:spPr>
      </p:pic>
      <p:sp>
        <p:nvSpPr>
          <p:cNvPr id="3" name="Elipse 2">
            <a:extLst>
              <a:ext uri="{FF2B5EF4-FFF2-40B4-BE49-F238E27FC236}">
                <a16:creationId xmlns:a16="http://schemas.microsoft.com/office/drawing/2014/main" id="{06D7C506-B3D6-44AB-8807-D0DA5D3B3996}"/>
              </a:ext>
            </a:extLst>
          </p:cNvPr>
          <p:cNvSpPr/>
          <p:nvPr/>
        </p:nvSpPr>
        <p:spPr>
          <a:xfrm>
            <a:off x="1043608" y="1916832"/>
            <a:ext cx="648072" cy="28800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250B0D4B-0E51-4370-98AE-AA81AFD89458}"/>
              </a:ext>
            </a:extLst>
          </p:cNvPr>
          <p:cNvSpPr/>
          <p:nvPr/>
        </p:nvSpPr>
        <p:spPr>
          <a:xfrm>
            <a:off x="1220804" y="2150604"/>
            <a:ext cx="605656" cy="25305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527668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ChangeArrowheads="1"/>
          </p:cNvSpPr>
          <p:nvPr/>
        </p:nvSpPr>
        <p:spPr bwMode="auto">
          <a:xfrm rot="5400000">
            <a:off x="4009231" y="-4036219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a-E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395536" y="181837"/>
            <a:ext cx="756126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000" b="1" i="0" u="none" strike="noStrike" kern="1200" cap="none" spc="0" normalizeH="0" baseline="0" noProof="0" dirty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Lucida Console" pitchFamily="49" charset="0"/>
                <a:ea typeface="+mn-ea"/>
                <a:cs typeface="+mn-cs"/>
              </a:rPr>
              <a:t>Horarios y guía docente</a:t>
            </a:r>
          </a:p>
        </p:txBody>
      </p:sp>
      <p:pic>
        <p:nvPicPr>
          <p:cNvPr id="10" name="Imat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20" y="6110455"/>
            <a:ext cx="5148072" cy="648276"/>
          </a:xfrm>
          <a:prstGeom prst="rect">
            <a:avLst/>
          </a:prstGeom>
        </p:spPr>
      </p:pic>
      <p:cxnSp>
        <p:nvCxnSpPr>
          <p:cNvPr id="11" name="Connector recte 10"/>
          <p:cNvCxnSpPr/>
          <p:nvPr/>
        </p:nvCxnSpPr>
        <p:spPr>
          <a:xfrm>
            <a:off x="971600" y="6021288"/>
            <a:ext cx="79563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Imagen 2">
            <a:extLst>
              <a:ext uri="{FF2B5EF4-FFF2-40B4-BE49-F238E27FC236}">
                <a16:creationId xmlns:a16="http://schemas.microsoft.com/office/drawing/2014/main" id="{CE700315-785A-4089-8B9B-C27B345042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709778"/>
            <a:ext cx="9212763" cy="4311510"/>
          </a:xfrm>
          <a:prstGeom prst="rect">
            <a:avLst/>
          </a:prstGeom>
        </p:spPr>
      </p:pic>
      <p:sp>
        <p:nvSpPr>
          <p:cNvPr id="4" name="Flecha: hacia abajo 3">
            <a:extLst>
              <a:ext uri="{FF2B5EF4-FFF2-40B4-BE49-F238E27FC236}">
                <a16:creationId xmlns:a16="http://schemas.microsoft.com/office/drawing/2014/main" id="{618BAE3E-DF2C-4C62-8F27-9E537474993D}"/>
              </a:ext>
            </a:extLst>
          </p:cNvPr>
          <p:cNvSpPr/>
          <p:nvPr/>
        </p:nvSpPr>
        <p:spPr>
          <a:xfrm>
            <a:off x="8927984" y="2204864"/>
            <a:ext cx="72008" cy="504055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lecha: hacia abajo 4">
            <a:extLst>
              <a:ext uri="{FF2B5EF4-FFF2-40B4-BE49-F238E27FC236}">
                <a16:creationId xmlns:a16="http://schemas.microsoft.com/office/drawing/2014/main" id="{28C031DE-08EA-4A08-A81D-89992750791C}"/>
              </a:ext>
            </a:extLst>
          </p:cNvPr>
          <p:cNvSpPr/>
          <p:nvPr/>
        </p:nvSpPr>
        <p:spPr>
          <a:xfrm>
            <a:off x="8532440" y="2216765"/>
            <a:ext cx="72008" cy="504055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C4573237-5747-4878-AD64-4E81CA4A6E96}"/>
              </a:ext>
            </a:extLst>
          </p:cNvPr>
          <p:cNvSpPr/>
          <p:nvPr/>
        </p:nvSpPr>
        <p:spPr>
          <a:xfrm>
            <a:off x="8684166" y="2732544"/>
            <a:ext cx="504056" cy="33730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190816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ChangeArrowheads="1"/>
          </p:cNvSpPr>
          <p:nvPr/>
        </p:nvSpPr>
        <p:spPr bwMode="auto">
          <a:xfrm rot="5400000">
            <a:off x="4009231" y="-4036219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a-E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-1692696" y="187142"/>
            <a:ext cx="756126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000" b="1" i="0" u="none" strike="noStrike" kern="1200" cap="none" spc="0" normalizeH="0" baseline="0" noProof="0" dirty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Lucida Console" pitchFamily="49" charset="0"/>
                <a:ea typeface="+mn-ea"/>
                <a:cs typeface="+mn-cs"/>
              </a:rPr>
              <a:t>Horarios</a:t>
            </a:r>
          </a:p>
        </p:txBody>
      </p:sp>
      <p:pic>
        <p:nvPicPr>
          <p:cNvPr id="10" name="Imat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20" y="6110455"/>
            <a:ext cx="5148072" cy="648276"/>
          </a:xfrm>
          <a:prstGeom prst="rect">
            <a:avLst/>
          </a:prstGeom>
        </p:spPr>
      </p:pic>
      <p:cxnSp>
        <p:nvCxnSpPr>
          <p:cNvPr id="11" name="Connector recte 10"/>
          <p:cNvCxnSpPr/>
          <p:nvPr/>
        </p:nvCxnSpPr>
        <p:spPr>
          <a:xfrm>
            <a:off x="971600" y="6021288"/>
            <a:ext cx="79563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" name="Imagen 1">
            <a:extLst>
              <a:ext uri="{FF2B5EF4-FFF2-40B4-BE49-F238E27FC236}">
                <a16:creationId xmlns:a16="http://schemas.microsoft.com/office/drawing/2014/main" id="{55327802-6355-49F9-9A1D-FF2AFA8731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560" y="1475542"/>
            <a:ext cx="7060999" cy="4539680"/>
          </a:xfrm>
          <a:prstGeom prst="rect">
            <a:avLst/>
          </a:prstGeom>
        </p:spPr>
      </p:pic>
      <p:sp>
        <p:nvSpPr>
          <p:cNvPr id="4" name="QuadreDeText 4">
            <a:extLst>
              <a:ext uri="{FF2B5EF4-FFF2-40B4-BE49-F238E27FC236}">
                <a16:creationId xmlns:a16="http://schemas.microsoft.com/office/drawing/2014/main" id="{4C1AAC91-8C61-4967-ACD7-00205F9889D5}"/>
              </a:ext>
            </a:extLst>
          </p:cNvPr>
          <p:cNvSpPr txBox="1"/>
          <p:nvPr/>
        </p:nvSpPr>
        <p:spPr>
          <a:xfrm>
            <a:off x="323528" y="1028811"/>
            <a:ext cx="6545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a-E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https://etseib.upc.edu/ca/estudis/portal-dassignatures-i-horaris</a:t>
            </a:r>
          </a:p>
        </p:txBody>
      </p:sp>
    </p:spTree>
    <p:extLst>
      <p:ext uri="{BB962C8B-B14F-4D97-AF65-F5344CB8AC3E}">
        <p14:creationId xmlns:p14="http://schemas.microsoft.com/office/powerpoint/2010/main" val="39985657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ChangeArrowheads="1"/>
          </p:cNvSpPr>
          <p:nvPr/>
        </p:nvSpPr>
        <p:spPr bwMode="auto">
          <a:xfrm rot="5400000">
            <a:off x="4009231" y="-4036219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a-E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-180528" y="206060"/>
            <a:ext cx="756126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000" b="1" i="0" u="none" strike="noStrike" kern="1200" cap="none" spc="0" normalizeH="0" baseline="0" noProof="0" dirty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Lucida Console" pitchFamily="49" charset="0"/>
                <a:ea typeface="+mn-ea"/>
                <a:cs typeface="+mn-cs"/>
              </a:rPr>
              <a:t>Grupos asignaturas </a:t>
            </a:r>
          </a:p>
        </p:txBody>
      </p:sp>
      <p:pic>
        <p:nvPicPr>
          <p:cNvPr id="10" name="Imat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20" y="6110455"/>
            <a:ext cx="5148072" cy="648276"/>
          </a:xfrm>
          <a:prstGeom prst="rect">
            <a:avLst/>
          </a:prstGeom>
        </p:spPr>
      </p:pic>
      <p:cxnSp>
        <p:nvCxnSpPr>
          <p:cNvPr id="11" name="Connector recte 10"/>
          <p:cNvCxnSpPr/>
          <p:nvPr/>
        </p:nvCxnSpPr>
        <p:spPr>
          <a:xfrm>
            <a:off x="971600" y="6021288"/>
            <a:ext cx="79563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QuadreDeText 4"/>
          <p:cNvSpPr txBox="1"/>
          <p:nvPr/>
        </p:nvSpPr>
        <p:spPr>
          <a:xfrm>
            <a:off x="395536" y="1462395"/>
            <a:ext cx="6545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a-E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https://etseib.upc.edu/ca/estudis/portal-dassignatures-i-horaris</a:t>
            </a:r>
          </a:p>
        </p:txBody>
      </p:sp>
      <p:sp>
        <p:nvSpPr>
          <p:cNvPr id="8" name="Oval 7"/>
          <p:cNvSpPr/>
          <p:nvPr/>
        </p:nvSpPr>
        <p:spPr>
          <a:xfrm>
            <a:off x="7092280" y="3429000"/>
            <a:ext cx="1224136" cy="57606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a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2ED41F55-D327-4EF6-8767-CEDA3F73BD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0656" y="1831727"/>
            <a:ext cx="7480524" cy="4570954"/>
          </a:xfrm>
          <a:prstGeom prst="rect">
            <a:avLst/>
          </a:prstGeom>
        </p:spPr>
      </p:pic>
      <p:sp>
        <p:nvSpPr>
          <p:cNvPr id="3" name="Elipse 2">
            <a:extLst>
              <a:ext uri="{FF2B5EF4-FFF2-40B4-BE49-F238E27FC236}">
                <a16:creationId xmlns:a16="http://schemas.microsoft.com/office/drawing/2014/main" id="{6C1F49A7-80DC-4E76-BA0A-26BA3AE8B7DF}"/>
              </a:ext>
            </a:extLst>
          </p:cNvPr>
          <p:cNvSpPr/>
          <p:nvPr/>
        </p:nvSpPr>
        <p:spPr>
          <a:xfrm>
            <a:off x="4178780" y="2531542"/>
            <a:ext cx="648072" cy="28800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Elipse 3">
            <a:extLst>
              <a:ext uri="{FF2B5EF4-FFF2-40B4-BE49-F238E27FC236}">
                <a16:creationId xmlns:a16="http://schemas.microsoft.com/office/drawing/2014/main" id="{103748EA-5F21-4426-B552-3FAFD5E17D70}"/>
              </a:ext>
            </a:extLst>
          </p:cNvPr>
          <p:cNvSpPr/>
          <p:nvPr/>
        </p:nvSpPr>
        <p:spPr>
          <a:xfrm>
            <a:off x="4344136" y="2803643"/>
            <a:ext cx="947944" cy="3852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05393B8-F937-49CE-9B4A-FC7E7CED9761}"/>
              </a:ext>
            </a:extLst>
          </p:cNvPr>
          <p:cNvSpPr txBox="1"/>
          <p:nvPr/>
        </p:nvSpPr>
        <p:spPr>
          <a:xfrm>
            <a:off x="611560" y="2442376"/>
            <a:ext cx="1829347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i="1" dirty="0"/>
              <a:t>Grupo matrícula </a:t>
            </a:r>
          </a:p>
          <a:p>
            <a:r>
              <a:rPr lang="es-ES" sz="1600" b="1" i="1" dirty="0"/>
              <a:t>(T) Teoría</a:t>
            </a:r>
          </a:p>
          <a:p>
            <a:endParaRPr lang="es-ES" sz="1600" b="1" i="1" dirty="0"/>
          </a:p>
          <a:p>
            <a:r>
              <a:rPr lang="es-ES" sz="1600" b="1" i="1" dirty="0"/>
              <a:t>Aula 4.1</a:t>
            </a:r>
          </a:p>
          <a:p>
            <a:r>
              <a:rPr lang="es-ES" sz="1600" b="1" i="1" dirty="0"/>
              <a:t>Profesor</a:t>
            </a:r>
          </a:p>
          <a:p>
            <a:r>
              <a:rPr lang="es-ES" sz="1600" b="1" i="1" dirty="0"/>
              <a:t>Idioma</a:t>
            </a:r>
          </a:p>
        </p:txBody>
      </p:sp>
      <p:cxnSp>
        <p:nvCxnSpPr>
          <p:cNvPr id="9" name="Conector recto de flecha 8">
            <a:extLst>
              <a:ext uri="{FF2B5EF4-FFF2-40B4-BE49-F238E27FC236}">
                <a16:creationId xmlns:a16="http://schemas.microsoft.com/office/drawing/2014/main" id="{BB943664-3BFE-4075-A39D-37DB98F07E6B}"/>
              </a:ext>
            </a:extLst>
          </p:cNvPr>
          <p:cNvCxnSpPr>
            <a:stCxn id="3" idx="2"/>
          </p:cNvCxnSpPr>
          <p:nvPr/>
        </p:nvCxnSpPr>
        <p:spPr>
          <a:xfrm flipH="1">
            <a:off x="2195736" y="2675546"/>
            <a:ext cx="1983044" cy="12809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7" name="Conector recto de flecha 16">
            <a:extLst>
              <a:ext uri="{FF2B5EF4-FFF2-40B4-BE49-F238E27FC236}">
                <a16:creationId xmlns:a16="http://schemas.microsoft.com/office/drawing/2014/main" id="{B2B9F60E-02C2-451C-9728-B4449A76ABB1}"/>
              </a:ext>
            </a:extLst>
          </p:cNvPr>
          <p:cNvCxnSpPr>
            <a:cxnSpLocks/>
          </p:cNvCxnSpPr>
          <p:nvPr/>
        </p:nvCxnSpPr>
        <p:spPr>
          <a:xfrm flipH="1">
            <a:off x="1763688" y="3077571"/>
            <a:ext cx="2601648" cy="56989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101520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ChangeArrowheads="1"/>
          </p:cNvSpPr>
          <p:nvPr/>
        </p:nvSpPr>
        <p:spPr bwMode="auto">
          <a:xfrm rot="5400000">
            <a:off x="4009231" y="-4036219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a-E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-180528" y="206060"/>
            <a:ext cx="756126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000" b="1" i="0" u="none" strike="noStrike" kern="1200" cap="none" spc="0" normalizeH="0" baseline="0" noProof="0" dirty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Lucida Console" pitchFamily="49" charset="0"/>
                <a:ea typeface="+mn-ea"/>
                <a:cs typeface="+mn-cs"/>
              </a:rPr>
              <a:t>Grupos asignaturas </a:t>
            </a:r>
          </a:p>
        </p:txBody>
      </p:sp>
      <p:pic>
        <p:nvPicPr>
          <p:cNvPr id="10" name="Imat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20" y="6110455"/>
            <a:ext cx="5148072" cy="648276"/>
          </a:xfrm>
          <a:prstGeom prst="rect">
            <a:avLst/>
          </a:prstGeom>
        </p:spPr>
      </p:pic>
      <p:cxnSp>
        <p:nvCxnSpPr>
          <p:cNvPr id="11" name="Connector recte 10"/>
          <p:cNvCxnSpPr/>
          <p:nvPr/>
        </p:nvCxnSpPr>
        <p:spPr>
          <a:xfrm>
            <a:off x="971600" y="6021288"/>
            <a:ext cx="79563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QuadreDeText 4"/>
          <p:cNvSpPr txBox="1"/>
          <p:nvPr/>
        </p:nvSpPr>
        <p:spPr>
          <a:xfrm>
            <a:off x="395536" y="1462395"/>
            <a:ext cx="6545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a-E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https://etseib.upc.edu/ca/estudis/portal-dassignatures-i-horaris</a:t>
            </a:r>
          </a:p>
        </p:txBody>
      </p:sp>
      <p:sp>
        <p:nvSpPr>
          <p:cNvPr id="8" name="Oval 7"/>
          <p:cNvSpPr/>
          <p:nvPr/>
        </p:nvSpPr>
        <p:spPr>
          <a:xfrm>
            <a:off x="7092280" y="3429000"/>
            <a:ext cx="1224136" cy="57606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a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2" name="Imatge 11"/>
          <p:cNvPicPr>
            <a:picLocks noChangeAspect="1"/>
          </p:cNvPicPr>
          <p:nvPr/>
        </p:nvPicPr>
        <p:blipFill rotWithShape="1">
          <a:blip r:embed="rId4"/>
          <a:srcRect l="5128" t="-444" r="4262" b="13987"/>
          <a:stretch/>
        </p:blipFill>
        <p:spPr>
          <a:xfrm>
            <a:off x="395536" y="2195572"/>
            <a:ext cx="7612439" cy="3733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373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6"/>
          <p:cNvSpPr>
            <a:spLocks noChangeArrowheads="1"/>
          </p:cNvSpPr>
          <p:nvPr/>
        </p:nvSpPr>
        <p:spPr bwMode="auto">
          <a:xfrm rot="5400000">
            <a:off x="4009231" y="-4108622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ca-ES"/>
          </a:p>
        </p:txBody>
      </p:sp>
      <p:sp>
        <p:nvSpPr>
          <p:cNvPr id="1028" name="Text Box 17"/>
          <p:cNvSpPr txBox="1">
            <a:spLocks noChangeArrowheads="1"/>
          </p:cNvSpPr>
          <p:nvPr/>
        </p:nvSpPr>
        <p:spPr bwMode="auto">
          <a:xfrm>
            <a:off x="1691680" y="260648"/>
            <a:ext cx="71287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4000" b="1" dirty="0">
                <a:solidFill>
                  <a:srgbClr val="DDDDDD"/>
                </a:solidFill>
                <a:latin typeface="Lucida Console" pitchFamily="49" charset="0"/>
              </a:rPr>
              <a:t>La ETSEIB</a:t>
            </a:r>
          </a:p>
        </p:txBody>
      </p:sp>
      <p:pic>
        <p:nvPicPr>
          <p:cNvPr id="2" name="Imat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20" y="6110455"/>
            <a:ext cx="5148072" cy="648276"/>
          </a:xfrm>
          <a:prstGeom prst="rect">
            <a:avLst/>
          </a:prstGeom>
        </p:spPr>
      </p:pic>
      <p:cxnSp>
        <p:nvCxnSpPr>
          <p:cNvPr id="4" name="Connector recte 3"/>
          <p:cNvCxnSpPr/>
          <p:nvPr/>
        </p:nvCxnSpPr>
        <p:spPr>
          <a:xfrm>
            <a:off x="971600" y="6021288"/>
            <a:ext cx="79563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6" name="Elipse 2"/>
          <p:cNvSpPr/>
          <p:nvPr/>
        </p:nvSpPr>
        <p:spPr>
          <a:xfrm>
            <a:off x="1585237" y="2585478"/>
            <a:ext cx="2808312" cy="1728192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>
              <a:solidFill>
                <a:srgbClr val="004376"/>
              </a:solidFill>
            </a:endParaRPr>
          </a:p>
        </p:txBody>
      </p:sp>
      <p:sp>
        <p:nvSpPr>
          <p:cNvPr id="47" name="CuadroTexto 5"/>
          <p:cNvSpPr txBox="1"/>
          <p:nvPr/>
        </p:nvSpPr>
        <p:spPr>
          <a:xfrm>
            <a:off x="1480589" y="2961382"/>
            <a:ext cx="2971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3200" dirty="0">
                <a:solidFill>
                  <a:srgbClr val="004376"/>
                </a:solidFill>
                <a:latin typeface="Calibri Light" panose="020F0302020204030204" pitchFamily="34" charset="0"/>
              </a:rPr>
              <a:t>COMUNITAT</a:t>
            </a:r>
          </a:p>
          <a:p>
            <a:pPr algn="ctr"/>
            <a:r>
              <a:rPr lang="es-ES_tradnl" sz="3200" dirty="0">
                <a:solidFill>
                  <a:srgbClr val="004376"/>
                </a:solidFill>
                <a:latin typeface="Calibri Light" panose="020F0302020204030204" pitchFamily="34" charset="0"/>
              </a:rPr>
              <a:t>ETSEIB</a:t>
            </a:r>
          </a:p>
        </p:txBody>
      </p:sp>
      <p:sp>
        <p:nvSpPr>
          <p:cNvPr id="48" name="CuadroTexto 8"/>
          <p:cNvSpPr txBox="1"/>
          <p:nvPr/>
        </p:nvSpPr>
        <p:spPr>
          <a:xfrm>
            <a:off x="2955743" y="1272304"/>
            <a:ext cx="41892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b="1" dirty="0">
                <a:solidFill>
                  <a:srgbClr val="004376"/>
                </a:solidFill>
                <a:latin typeface="Calibri Light" panose="020F0302020204030204" pitchFamily="34" charset="0"/>
              </a:rPr>
              <a:t>3400</a:t>
            </a:r>
          </a:p>
          <a:p>
            <a:r>
              <a:rPr lang="es-ES_tradnl" dirty="0">
                <a:solidFill>
                  <a:srgbClr val="004376"/>
                </a:solidFill>
                <a:latin typeface="Calibri Light" panose="020F0302020204030204" pitchFamily="34" charset="0"/>
              </a:rPr>
              <a:t>estudiantes de grado y máster universitario</a:t>
            </a:r>
          </a:p>
        </p:txBody>
      </p:sp>
      <p:cxnSp>
        <p:nvCxnSpPr>
          <p:cNvPr id="49" name="Conector recto 10"/>
          <p:cNvCxnSpPr/>
          <p:nvPr/>
        </p:nvCxnSpPr>
        <p:spPr>
          <a:xfrm rot="5400000" flipH="1" flipV="1">
            <a:off x="1784992" y="4225501"/>
            <a:ext cx="533362" cy="483357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Conector recto 11"/>
          <p:cNvCxnSpPr/>
          <p:nvPr/>
        </p:nvCxnSpPr>
        <p:spPr>
          <a:xfrm>
            <a:off x="4330275" y="3647636"/>
            <a:ext cx="1893959" cy="268926"/>
          </a:xfrm>
          <a:prstGeom prst="line">
            <a:avLst/>
          </a:prstGeom>
          <a:ln w="12700" cmpd="sng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Conector recto 12"/>
          <p:cNvCxnSpPr/>
          <p:nvPr/>
        </p:nvCxnSpPr>
        <p:spPr>
          <a:xfrm flipH="1">
            <a:off x="3610195" y="2007801"/>
            <a:ext cx="842194" cy="678511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CuadroTexto 23"/>
          <p:cNvSpPr txBox="1"/>
          <p:nvPr/>
        </p:nvSpPr>
        <p:spPr>
          <a:xfrm>
            <a:off x="601954" y="4647994"/>
            <a:ext cx="17947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b="1" dirty="0">
                <a:solidFill>
                  <a:srgbClr val="004376"/>
                </a:solidFill>
                <a:latin typeface="Calibri Light" panose="020F0302020204030204" pitchFamily="34" charset="0"/>
              </a:rPr>
              <a:t>446</a:t>
            </a:r>
          </a:p>
          <a:p>
            <a:r>
              <a:rPr lang="es-ES_tradnl" dirty="0">
                <a:solidFill>
                  <a:srgbClr val="004376"/>
                </a:solidFill>
                <a:latin typeface="Calibri Light" panose="020F0302020204030204" pitchFamily="34" charset="0"/>
              </a:rPr>
              <a:t>personal docente</a:t>
            </a:r>
          </a:p>
          <a:p>
            <a:r>
              <a:rPr lang="es-ES_tradnl" dirty="0">
                <a:solidFill>
                  <a:srgbClr val="004376"/>
                </a:solidFill>
                <a:latin typeface="Calibri Light" panose="020F0302020204030204" pitchFamily="34" charset="0"/>
              </a:rPr>
              <a:t>y investigador</a:t>
            </a:r>
          </a:p>
        </p:txBody>
      </p:sp>
      <p:sp>
        <p:nvSpPr>
          <p:cNvPr id="54" name="CuadroTexto 24"/>
          <p:cNvSpPr txBox="1"/>
          <p:nvPr/>
        </p:nvSpPr>
        <p:spPr>
          <a:xfrm>
            <a:off x="4137910" y="4722160"/>
            <a:ext cx="274889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b="1" dirty="0">
                <a:solidFill>
                  <a:srgbClr val="004376"/>
                </a:solidFill>
                <a:latin typeface="Calibri Light" panose="020F0302020204030204" pitchFamily="34" charset="0"/>
              </a:rPr>
              <a:t>126 </a:t>
            </a:r>
          </a:p>
          <a:p>
            <a:r>
              <a:rPr lang="es-ES_tradnl" dirty="0">
                <a:solidFill>
                  <a:srgbClr val="004376"/>
                </a:solidFill>
                <a:latin typeface="Calibri Light" panose="020F0302020204030204" pitchFamily="34" charset="0"/>
              </a:rPr>
              <a:t>personal de administración </a:t>
            </a:r>
          </a:p>
          <a:p>
            <a:r>
              <a:rPr lang="es-ES_tradnl" dirty="0">
                <a:solidFill>
                  <a:srgbClr val="004376"/>
                </a:solidFill>
                <a:latin typeface="Calibri Light" panose="020F0302020204030204" pitchFamily="34" charset="0"/>
              </a:rPr>
              <a:t>y servicios</a:t>
            </a:r>
          </a:p>
        </p:txBody>
      </p:sp>
      <p:sp>
        <p:nvSpPr>
          <p:cNvPr id="65" name="CuadroTexto 31"/>
          <p:cNvSpPr txBox="1"/>
          <p:nvPr/>
        </p:nvSpPr>
        <p:spPr>
          <a:xfrm>
            <a:off x="6392806" y="3697069"/>
            <a:ext cx="14915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b="1" dirty="0">
                <a:solidFill>
                  <a:srgbClr val="004376"/>
                </a:solidFill>
                <a:latin typeface="Calibri Light" panose="020F0302020204030204" pitchFamily="34" charset="0"/>
              </a:rPr>
              <a:t>200 </a:t>
            </a:r>
          </a:p>
          <a:p>
            <a:r>
              <a:rPr lang="es-ES_tradnl" dirty="0">
                <a:solidFill>
                  <a:srgbClr val="004376"/>
                </a:solidFill>
                <a:latin typeface="Calibri Light" panose="020F0302020204030204" pitchFamily="34" charset="0"/>
              </a:rPr>
              <a:t>ETSEIB </a:t>
            </a:r>
            <a:r>
              <a:rPr lang="es-ES_tradnl" i="1" dirty="0" err="1">
                <a:solidFill>
                  <a:srgbClr val="004376"/>
                </a:solidFill>
                <a:latin typeface="Calibri Light" panose="020F0302020204030204" pitchFamily="34" charset="0"/>
              </a:rPr>
              <a:t>alumni</a:t>
            </a:r>
            <a:endParaRPr lang="es-ES_tradnl" i="1" dirty="0">
              <a:solidFill>
                <a:srgbClr val="004376"/>
              </a:solidFill>
              <a:latin typeface="Calibri Light" panose="020F0302020204030204" pitchFamily="34" charset="0"/>
            </a:endParaRPr>
          </a:p>
        </p:txBody>
      </p:sp>
      <p:cxnSp>
        <p:nvCxnSpPr>
          <p:cNvPr id="66" name="Conector recto 39"/>
          <p:cNvCxnSpPr/>
          <p:nvPr/>
        </p:nvCxnSpPr>
        <p:spPr>
          <a:xfrm>
            <a:off x="3754211" y="4200498"/>
            <a:ext cx="383699" cy="64370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30763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ChangeArrowheads="1"/>
          </p:cNvSpPr>
          <p:nvPr/>
        </p:nvSpPr>
        <p:spPr bwMode="auto">
          <a:xfrm rot="5400000">
            <a:off x="4009231" y="-4036219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a-E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395536" y="181837"/>
            <a:ext cx="756126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000" b="1" i="0" u="none" strike="noStrike" kern="1200" cap="none" spc="0" normalizeH="0" baseline="0" noProof="0" dirty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Lucida Console" pitchFamily="49" charset="0"/>
                <a:ea typeface="+mn-ea"/>
                <a:cs typeface="+mn-cs"/>
              </a:rPr>
              <a:t>Horarios y guía docente</a:t>
            </a:r>
          </a:p>
        </p:txBody>
      </p:sp>
      <p:pic>
        <p:nvPicPr>
          <p:cNvPr id="10" name="Imat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20" y="6110455"/>
            <a:ext cx="5148072" cy="648276"/>
          </a:xfrm>
          <a:prstGeom prst="rect">
            <a:avLst/>
          </a:prstGeom>
        </p:spPr>
      </p:pic>
      <p:cxnSp>
        <p:nvCxnSpPr>
          <p:cNvPr id="11" name="Connector recte 10"/>
          <p:cNvCxnSpPr/>
          <p:nvPr/>
        </p:nvCxnSpPr>
        <p:spPr>
          <a:xfrm>
            <a:off x="971600" y="6021288"/>
            <a:ext cx="79563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Imagen 2">
            <a:extLst>
              <a:ext uri="{FF2B5EF4-FFF2-40B4-BE49-F238E27FC236}">
                <a16:creationId xmlns:a16="http://schemas.microsoft.com/office/drawing/2014/main" id="{CE700315-785A-4089-8B9B-C27B345042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3180" y="1680969"/>
            <a:ext cx="9212763" cy="4311510"/>
          </a:xfrm>
          <a:prstGeom prst="rect">
            <a:avLst/>
          </a:prstGeom>
        </p:spPr>
      </p:pic>
      <p:sp>
        <p:nvSpPr>
          <p:cNvPr id="4" name="Flecha: hacia abajo 3">
            <a:extLst>
              <a:ext uri="{FF2B5EF4-FFF2-40B4-BE49-F238E27FC236}">
                <a16:creationId xmlns:a16="http://schemas.microsoft.com/office/drawing/2014/main" id="{618BAE3E-DF2C-4C62-8F27-9E537474993D}"/>
              </a:ext>
            </a:extLst>
          </p:cNvPr>
          <p:cNvSpPr/>
          <p:nvPr/>
        </p:nvSpPr>
        <p:spPr>
          <a:xfrm>
            <a:off x="8927984" y="2204864"/>
            <a:ext cx="72008" cy="504055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lecha: hacia abajo 4">
            <a:extLst>
              <a:ext uri="{FF2B5EF4-FFF2-40B4-BE49-F238E27FC236}">
                <a16:creationId xmlns:a16="http://schemas.microsoft.com/office/drawing/2014/main" id="{28C031DE-08EA-4A08-A81D-89992750791C}"/>
              </a:ext>
            </a:extLst>
          </p:cNvPr>
          <p:cNvSpPr/>
          <p:nvPr/>
        </p:nvSpPr>
        <p:spPr>
          <a:xfrm>
            <a:off x="8532440" y="2216765"/>
            <a:ext cx="72008" cy="504055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Elipse 1">
            <a:extLst>
              <a:ext uri="{FF2B5EF4-FFF2-40B4-BE49-F238E27FC236}">
                <a16:creationId xmlns:a16="http://schemas.microsoft.com/office/drawing/2014/main" id="{C4D1889C-7E78-467C-8DE9-851AD5AD984F}"/>
              </a:ext>
            </a:extLst>
          </p:cNvPr>
          <p:cNvSpPr/>
          <p:nvPr/>
        </p:nvSpPr>
        <p:spPr>
          <a:xfrm>
            <a:off x="8316416" y="2750233"/>
            <a:ext cx="504056" cy="33730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2433399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ChangeArrowheads="1"/>
          </p:cNvSpPr>
          <p:nvPr/>
        </p:nvSpPr>
        <p:spPr bwMode="auto">
          <a:xfrm rot="5400000">
            <a:off x="4009231" y="-4036219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a-E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-1260648" y="181837"/>
            <a:ext cx="756126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Lucida Console" pitchFamily="49" charset="0"/>
                <a:ea typeface="+mn-ea"/>
                <a:cs typeface="+mn-cs"/>
              </a:rPr>
              <a:t>Guia</a:t>
            </a:r>
            <a:r>
              <a:rPr kumimoji="0" lang="es-ES" sz="4000" b="1" i="0" u="none" strike="noStrike" kern="1200" cap="none" spc="0" normalizeH="0" baseline="0" noProof="0" dirty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Lucida Console" pitchFamily="49" charset="0"/>
                <a:ea typeface="+mn-ea"/>
                <a:cs typeface="+mn-cs"/>
              </a:rPr>
              <a:t> docente</a:t>
            </a:r>
          </a:p>
        </p:txBody>
      </p:sp>
      <p:pic>
        <p:nvPicPr>
          <p:cNvPr id="10" name="Imat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20" y="6110455"/>
            <a:ext cx="5148072" cy="648276"/>
          </a:xfrm>
          <a:prstGeom prst="rect">
            <a:avLst/>
          </a:prstGeom>
        </p:spPr>
      </p:pic>
      <p:cxnSp>
        <p:nvCxnSpPr>
          <p:cNvPr id="11" name="Connector recte 10"/>
          <p:cNvCxnSpPr/>
          <p:nvPr/>
        </p:nvCxnSpPr>
        <p:spPr>
          <a:xfrm>
            <a:off x="971600" y="6021288"/>
            <a:ext cx="79563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7092280" y="3429000"/>
            <a:ext cx="1224136" cy="57606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a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00FB7277-E70D-4C25-8305-9098B578F727}"/>
              </a:ext>
            </a:extLst>
          </p:cNvPr>
          <p:cNvPicPr/>
          <p:nvPr/>
        </p:nvPicPr>
        <p:blipFill rotWithShape="1">
          <a:blip r:embed="rId4"/>
          <a:srcRect l="28814" t="15044" r="29841" b="3262"/>
          <a:stretch/>
        </p:blipFill>
        <p:spPr bwMode="auto">
          <a:xfrm>
            <a:off x="2195736" y="1385887"/>
            <a:ext cx="4214589" cy="472456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3181841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ChangeArrowheads="1"/>
          </p:cNvSpPr>
          <p:nvPr/>
        </p:nvSpPr>
        <p:spPr bwMode="auto">
          <a:xfrm rot="5400000">
            <a:off x="4009231" y="-4036219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a-E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582738" y="381000"/>
            <a:ext cx="7561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000" b="1" i="0" u="none" strike="noStrike" kern="1200" cap="none" spc="0" normalizeH="0" baseline="0" noProof="0" dirty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Lucida Console" pitchFamily="49" charset="0"/>
                <a:ea typeface="+mn-ea"/>
                <a:cs typeface="+mn-cs"/>
              </a:rPr>
              <a:t>Información académica</a:t>
            </a:r>
          </a:p>
        </p:txBody>
      </p:sp>
      <p:pic>
        <p:nvPicPr>
          <p:cNvPr id="10" name="Imat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20" y="6110455"/>
            <a:ext cx="5148072" cy="648276"/>
          </a:xfrm>
          <a:prstGeom prst="rect">
            <a:avLst/>
          </a:prstGeom>
        </p:spPr>
      </p:pic>
      <p:cxnSp>
        <p:nvCxnSpPr>
          <p:cNvPr id="11" name="Connector recte 10"/>
          <p:cNvCxnSpPr/>
          <p:nvPr/>
        </p:nvCxnSpPr>
        <p:spPr>
          <a:xfrm>
            <a:off x="971600" y="6021288"/>
            <a:ext cx="79563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" name="Imagen 8">
            <a:extLst>
              <a:ext uri="{FF2B5EF4-FFF2-40B4-BE49-F238E27FC236}">
                <a16:creationId xmlns:a16="http://schemas.microsoft.com/office/drawing/2014/main" id="{7D531CC9-F088-45B6-B124-5C5B1481E8A7}"/>
              </a:ext>
            </a:extLst>
          </p:cNvPr>
          <p:cNvPicPr/>
          <p:nvPr/>
        </p:nvPicPr>
        <p:blipFill rotWithShape="1">
          <a:blip r:embed="rId4"/>
          <a:srcRect l="22494" t="8950" r="20844" b="27066"/>
          <a:stretch/>
        </p:blipFill>
        <p:spPr bwMode="auto">
          <a:xfrm>
            <a:off x="289225" y="2197503"/>
            <a:ext cx="6587031" cy="373459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38802260-5D59-4DF5-8277-D3D0B9E8AD5A}"/>
              </a:ext>
            </a:extLst>
          </p:cNvPr>
          <p:cNvSpPr txBox="1"/>
          <p:nvPr/>
        </p:nvSpPr>
        <p:spPr>
          <a:xfrm>
            <a:off x="289225" y="1556792"/>
            <a:ext cx="18309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>
                <a:solidFill>
                  <a:srgbClr val="002060"/>
                </a:solidFill>
              </a:rPr>
              <a:t>Calendarios</a:t>
            </a:r>
          </a:p>
        </p:txBody>
      </p:sp>
      <p:sp>
        <p:nvSpPr>
          <p:cNvPr id="4" name="Elipse 3">
            <a:extLst>
              <a:ext uri="{FF2B5EF4-FFF2-40B4-BE49-F238E27FC236}">
                <a16:creationId xmlns:a16="http://schemas.microsoft.com/office/drawing/2014/main" id="{4E45583C-10F0-4ED7-AF2A-CB9AFA6D7555}"/>
              </a:ext>
            </a:extLst>
          </p:cNvPr>
          <p:cNvSpPr/>
          <p:nvPr/>
        </p:nvSpPr>
        <p:spPr>
          <a:xfrm>
            <a:off x="256578" y="4797152"/>
            <a:ext cx="947944" cy="3852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3619335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ChangeArrowheads="1"/>
          </p:cNvSpPr>
          <p:nvPr/>
        </p:nvSpPr>
        <p:spPr bwMode="auto">
          <a:xfrm rot="5400000">
            <a:off x="4009231" y="-4036219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a-E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582738" y="381000"/>
            <a:ext cx="7561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000" b="1" i="0" u="none" strike="noStrike" kern="1200" cap="none" spc="0" normalizeH="0" baseline="0" noProof="0" dirty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Lucida Console" pitchFamily="49" charset="0"/>
                <a:ea typeface="+mn-ea"/>
                <a:cs typeface="+mn-cs"/>
              </a:rPr>
              <a:t>Información académica</a:t>
            </a:r>
          </a:p>
        </p:txBody>
      </p:sp>
      <p:pic>
        <p:nvPicPr>
          <p:cNvPr id="10" name="Imat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20" y="6110455"/>
            <a:ext cx="5148072" cy="648276"/>
          </a:xfrm>
          <a:prstGeom prst="rect">
            <a:avLst/>
          </a:prstGeom>
        </p:spPr>
      </p:pic>
      <p:cxnSp>
        <p:nvCxnSpPr>
          <p:cNvPr id="11" name="Connector recte 10"/>
          <p:cNvCxnSpPr/>
          <p:nvPr/>
        </p:nvCxnSpPr>
        <p:spPr>
          <a:xfrm>
            <a:off x="971600" y="6021288"/>
            <a:ext cx="79563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Imagen 2">
            <a:extLst>
              <a:ext uri="{FF2B5EF4-FFF2-40B4-BE49-F238E27FC236}">
                <a16:creationId xmlns:a16="http://schemas.microsoft.com/office/drawing/2014/main" id="{1A4CAC48-949B-483D-82C9-1E73AA117D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9632" y="1584799"/>
            <a:ext cx="5668676" cy="4436675"/>
          </a:xfrm>
          <a:prstGeom prst="rect">
            <a:avLst/>
          </a:prstGeom>
        </p:spPr>
      </p:pic>
      <p:sp>
        <p:nvSpPr>
          <p:cNvPr id="5" name="Elipse 4">
            <a:extLst>
              <a:ext uri="{FF2B5EF4-FFF2-40B4-BE49-F238E27FC236}">
                <a16:creationId xmlns:a16="http://schemas.microsoft.com/office/drawing/2014/main" id="{7FEE6CFB-8CFE-4A48-9B4A-ADA512D777A4}"/>
              </a:ext>
            </a:extLst>
          </p:cNvPr>
          <p:cNvSpPr/>
          <p:nvPr/>
        </p:nvSpPr>
        <p:spPr>
          <a:xfrm>
            <a:off x="1331640" y="3174681"/>
            <a:ext cx="947944" cy="3852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Flecha: a la derecha 6">
            <a:extLst>
              <a:ext uri="{FF2B5EF4-FFF2-40B4-BE49-F238E27FC236}">
                <a16:creationId xmlns:a16="http://schemas.microsoft.com/office/drawing/2014/main" id="{20A69694-EF5E-4AA4-8BB0-1C878B06AE77}"/>
              </a:ext>
            </a:extLst>
          </p:cNvPr>
          <p:cNvSpPr/>
          <p:nvPr/>
        </p:nvSpPr>
        <p:spPr>
          <a:xfrm rot="10800000">
            <a:off x="5796136" y="4221101"/>
            <a:ext cx="412092" cy="14400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Flecha: a la derecha 7">
            <a:extLst>
              <a:ext uri="{FF2B5EF4-FFF2-40B4-BE49-F238E27FC236}">
                <a16:creationId xmlns:a16="http://schemas.microsoft.com/office/drawing/2014/main" id="{A8B28BDE-1D3E-4CB8-AEEA-9625082E3BFF}"/>
              </a:ext>
            </a:extLst>
          </p:cNvPr>
          <p:cNvSpPr/>
          <p:nvPr/>
        </p:nvSpPr>
        <p:spPr>
          <a:xfrm rot="10800000">
            <a:off x="4870009" y="4365105"/>
            <a:ext cx="412092" cy="14400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045737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Text Box 6"/>
          <p:cNvSpPr txBox="1">
            <a:spLocks noChangeArrowheads="1"/>
          </p:cNvSpPr>
          <p:nvPr/>
        </p:nvSpPr>
        <p:spPr bwMode="auto">
          <a:xfrm>
            <a:off x="107504" y="1311902"/>
            <a:ext cx="5328592" cy="4265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sz="1600" b="1" dirty="0">
                <a:solidFill>
                  <a:srgbClr val="1A4677"/>
                </a:solidFill>
                <a:latin typeface="Verdana" pitchFamily="34" charset="0"/>
              </a:rPr>
              <a:t>ATENEA </a:t>
            </a:r>
            <a:r>
              <a:rPr lang="es-ES" sz="1600" dirty="0"/>
              <a:t>	</a:t>
            </a:r>
          </a:p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es-ES" sz="1400" b="1" dirty="0">
                <a:solidFill>
                  <a:srgbClr val="66CCFF"/>
                </a:solidFill>
              </a:rPr>
              <a:t>Mismo nombre de usuario y contraseña de la e-secretaria</a:t>
            </a:r>
          </a:p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es-ES" sz="1400" dirty="0"/>
              <a:t>	(acceso 24 horas posterior a la matrícula)</a:t>
            </a:r>
          </a:p>
          <a:p>
            <a:pPr marL="1200150" lvl="2" indent="-28575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ü"/>
              <a:defRPr/>
            </a:pPr>
            <a:r>
              <a:rPr lang="es-ES" sz="1600" dirty="0"/>
              <a:t>Apuntes</a:t>
            </a:r>
          </a:p>
          <a:p>
            <a:pPr marL="1200150" lvl="2" indent="-28575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ü"/>
              <a:defRPr/>
            </a:pPr>
            <a:r>
              <a:rPr lang="es-ES" sz="1600" dirty="0"/>
              <a:t>Presentaciones</a:t>
            </a:r>
          </a:p>
          <a:p>
            <a:pPr marL="1200150" lvl="2" indent="-28575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ü"/>
              <a:defRPr/>
            </a:pPr>
            <a:r>
              <a:rPr lang="es-ES" sz="1600" dirty="0"/>
              <a:t>Exámenes</a:t>
            </a:r>
          </a:p>
          <a:p>
            <a:pPr marL="1200150" lvl="2" indent="-28575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ü"/>
              <a:defRPr/>
            </a:pPr>
            <a:r>
              <a:rPr lang="es-ES" sz="1600" dirty="0"/>
              <a:t>Notas</a:t>
            </a:r>
          </a:p>
          <a:p>
            <a:pPr marL="1200150" lvl="2" indent="-28575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ü"/>
              <a:defRPr/>
            </a:pPr>
            <a:r>
              <a:rPr lang="es-ES" sz="1600" dirty="0"/>
              <a:t>Comunicaciones</a:t>
            </a:r>
          </a:p>
          <a:p>
            <a:pPr marL="1200150" lvl="2" indent="-28575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ü"/>
              <a:defRPr/>
            </a:pPr>
            <a:r>
              <a:rPr lang="es-ES" sz="1600" dirty="0"/>
              <a:t>Prácticas …</a:t>
            </a:r>
          </a:p>
          <a:p>
            <a:pPr lvl="1"/>
            <a:endParaRPr lang="es-ES" sz="1600" dirty="0"/>
          </a:p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endParaRPr lang="en-US" sz="1600" dirty="0">
              <a:solidFill>
                <a:srgbClr val="1A4677"/>
              </a:solidFill>
              <a:latin typeface="Verdana" pitchFamily="34" charset="0"/>
            </a:endParaRPr>
          </a:p>
        </p:txBody>
      </p:sp>
      <p:sp>
        <p:nvSpPr>
          <p:cNvPr id="2051" name="Rectangle 2"/>
          <p:cNvSpPr>
            <a:spLocks noChangeArrowheads="1"/>
          </p:cNvSpPr>
          <p:nvPr/>
        </p:nvSpPr>
        <p:spPr bwMode="auto">
          <a:xfrm rot="5400000">
            <a:off x="4009231" y="-4036219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ca-ES"/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611560" y="291619"/>
            <a:ext cx="84248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4000" b="1" dirty="0">
                <a:solidFill>
                  <a:srgbClr val="DDDDDD"/>
                </a:solidFill>
                <a:latin typeface="Lucida Console" pitchFamily="49" charset="0"/>
              </a:rPr>
              <a:t>Intranet Académica</a:t>
            </a:r>
          </a:p>
        </p:txBody>
      </p:sp>
      <p:pic>
        <p:nvPicPr>
          <p:cNvPr id="169986" name="Picture 2" descr="Atenea, (obriu en una finestra nova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268034"/>
            <a:ext cx="2851517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tg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1920" y="6110455"/>
            <a:ext cx="5148072" cy="648276"/>
          </a:xfrm>
          <a:prstGeom prst="rect">
            <a:avLst/>
          </a:prstGeom>
        </p:spPr>
      </p:pic>
      <p:cxnSp>
        <p:nvCxnSpPr>
          <p:cNvPr id="11" name="Connector recte 10"/>
          <p:cNvCxnSpPr/>
          <p:nvPr/>
        </p:nvCxnSpPr>
        <p:spPr>
          <a:xfrm>
            <a:off x="971600" y="6021288"/>
            <a:ext cx="79563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58389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107504" y="1112550"/>
            <a:ext cx="8363260" cy="4840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1100"/>
              </a:spcBef>
            </a:pPr>
            <a:r>
              <a:rPr lang="es-ES_tradnl" sz="1400" b="1" dirty="0">
                <a:solidFill>
                  <a:srgbClr val="004376"/>
                </a:solidFill>
                <a:latin typeface="Verdana" pitchFamily="34" charset="0"/>
              </a:rPr>
              <a:t>Estudios de Máster</a:t>
            </a:r>
          </a:p>
          <a:p>
            <a:pPr lvl="2">
              <a:lnSpc>
                <a:spcPct val="120000"/>
              </a:lnSpc>
              <a:spcBef>
                <a:spcPts val="500"/>
              </a:spcBef>
              <a:buFont typeface="Wingdings" pitchFamily="2" charset="2"/>
              <a:buChar char="§"/>
            </a:pPr>
            <a:r>
              <a:rPr lang="es-ES_tradnl" sz="1400" dirty="0">
                <a:latin typeface="Verdana" pitchFamily="34" charset="0"/>
              </a:rPr>
              <a:t> SC, Transporte y Movilidad</a:t>
            </a:r>
          </a:p>
          <a:p>
            <a:pPr lvl="2">
              <a:lnSpc>
                <a:spcPct val="120000"/>
              </a:lnSpc>
              <a:spcBef>
                <a:spcPts val="500"/>
              </a:spcBef>
              <a:buFont typeface="Wingdings" pitchFamily="2" charset="2"/>
              <a:buChar char="§"/>
            </a:pPr>
            <a:r>
              <a:rPr lang="es-ES_tradnl" sz="1400" dirty="0">
                <a:latin typeface="Verdana" pitchFamily="34" charset="0"/>
              </a:rPr>
              <a:t> </a:t>
            </a:r>
            <a:r>
              <a:rPr lang="es-ES_tradnl" sz="1400" b="1" dirty="0">
                <a:solidFill>
                  <a:srgbClr val="FF0000"/>
                </a:solidFill>
                <a:latin typeface="Verdana" pitchFamily="34" charset="0"/>
              </a:rPr>
              <a:t>Ingeniería Industrial</a:t>
            </a:r>
          </a:p>
          <a:p>
            <a:pPr lvl="3">
              <a:lnSpc>
                <a:spcPct val="120000"/>
              </a:lnSpc>
              <a:spcBef>
                <a:spcPts val="500"/>
              </a:spcBef>
            </a:pPr>
            <a:r>
              <a:rPr lang="es-ES_tradnl" sz="1400" dirty="0">
                <a:latin typeface="Verdana" pitchFamily="34" charset="0"/>
              </a:rPr>
              <a:t>Doble máster MEI + Automática y Robótica</a:t>
            </a:r>
          </a:p>
          <a:p>
            <a:pPr lvl="3">
              <a:lnSpc>
                <a:spcPct val="120000"/>
              </a:lnSpc>
              <a:spcBef>
                <a:spcPts val="500"/>
              </a:spcBef>
            </a:pPr>
            <a:r>
              <a:rPr lang="es-ES_tradnl" sz="1400" dirty="0">
                <a:latin typeface="Verdana" pitchFamily="34" charset="0"/>
              </a:rPr>
              <a:t>Doble máster MEI + Ingeniería de Automoción</a:t>
            </a:r>
          </a:p>
          <a:p>
            <a:pPr lvl="3">
              <a:lnSpc>
                <a:spcPct val="120000"/>
              </a:lnSpc>
              <a:spcBef>
                <a:spcPts val="500"/>
              </a:spcBef>
            </a:pPr>
            <a:r>
              <a:rPr lang="es-ES_tradnl" sz="1400" dirty="0">
                <a:latin typeface="Verdana" pitchFamily="34" charset="0"/>
              </a:rPr>
              <a:t>Doble máster MEI + Ingeniería de Organización</a:t>
            </a:r>
          </a:p>
          <a:p>
            <a:pPr lvl="3">
              <a:lnSpc>
                <a:spcPct val="120000"/>
              </a:lnSpc>
              <a:spcBef>
                <a:spcPts val="500"/>
              </a:spcBef>
            </a:pPr>
            <a:r>
              <a:rPr lang="es-ES_tradnl" sz="1400" dirty="0">
                <a:latin typeface="Verdana" pitchFamily="34" charset="0"/>
              </a:rPr>
              <a:t>Doble máster MEI + Ingeniería de la Energía</a:t>
            </a:r>
          </a:p>
          <a:p>
            <a:pPr lvl="3">
              <a:lnSpc>
                <a:spcPct val="120000"/>
              </a:lnSpc>
              <a:spcBef>
                <a:spcPts val="500"/>
              </a:spcBef>
            </a:pPr>
            <a:r>
              <a:rPr lang="es-ES_tradnl" sz="1400" dirty="0">
                <a:latin typeface="Verdana" pitchFamily="34" charset="0"/>
              </a:rPr>
              <a:t>Doble máster MEI + Ingeniería Nuclear</a:t>
            </a:r>
          </a:p>
          <a:p>
            <a:pPr lvl="2">
              <a:lnSpc>
                <a:spcPct val="120000"/>
              </a:lnSpc>
              <a:spcBef>
                <a:spcPts val="500"/>
              </a:spcBef>
              <a:buFont typeface="Wingdings" pitchFamily="2" charset="2"/>
              <a:buChar char="§"/>
            </a:pPr>
            <a:r>
              <a:rPr lang="es-ES_tradnl" sz="1400" dirty="0">
                <a:latin typeface="Verdana" pitchFamily="34" charset="0"/>
              </a:rPr>
              <a:t> Ingeniería de la Energía</a:t>
            </a:r>
          </a:p>
          <a:p>
            <a:pPr lvl="2">
              <a:lnSpc>
                <a:spcPct val="120000"/>
              </a:lnSpc>
              <a:spcBef>
                <a:spcPts val="500"/>
              </a:spcBef>
              <a:buFont typeface="Wingdings" pitchFamily="2" charset="2"/>
              <a:buChar char="§"/>
            </a:pPr>
            <a:r>
              <a:rPr lang="es-ES_tradnl" sz="1400" dirty="0">
                <a:latin typeface="Verdana" pitchFamily="34" charset="0"/>
              </a:rPr>
              <a:t> Ingeniería Biomédica (con la UB)</a:t>
            </a:r>
          </a:p>
          <a:p>
            <a:pPr lvl="2">
              <a:lnSpc>
                <a:spcPct val="120000"/>
              </a:lnSpc>
              <a:spcBef>
                <a:spcPts val="500"/>
              </a:spcBef>
              <a:buFont typeface="Wingdings" pitchFamily="2" charset="2"/>
              <a:buChar char="§"/>
            </a:pPr>
            <a:r>
              <a:rPr lang="es-ES_tradnl" sz="1400" dirty="0">
                <a:latin typeface="Verdana" pitchFamily="34" charset="0"/>
              </a:rPr>
              <a:t> Ingeniería de Organización</a:t>
            </a:r>
          </a:p>
          <a:p>
            <a:pPr lvl="2">
              <a:lnSpc>
                <a:spcPct val="120000"/>
              </a:lnSpc>
              <a:spcBef>
                <a:spcPts val="500"/>
              </a:spcBef>
              <a:buFont typeface="Wingdings" pitchFamily="2" charset="2"/>
              <a:buChar char="§"/>
            </a:pPr>
            <a:r>
              <a:rPr lang="es-ES_tradnl" sz="1400" dirty="0">
                <a:latin typeface="Verdana" pitchFamily="34" charset="0"/>
              </a:rPr>
              <a:t> Automática y Robótica</a:t>
            </a:r>
          </a:p>
          <a:p>
            <a:pPr lvl="2">
              <a:lnSpc>
                <a:spcPct val="120000"/>
              </a:lnSpc>
              <a:spcBef>
                <a:spcPts val="500"/>
              </a:spcBef>
              <a:buFont typeface="Wingdings" pitchFamily="2" charset="2"/>
              <a:buChar char="§"/>
            </a:pPr>
            <a:r>
              <a:rPr lang="es-ES_tradnl" sz="1400" dirty="0">
                <a:latin typeface="Verdana" pitchFamily="34" charset="0"/>
              </a:rPr>
              <a:t> Ingeniería de Automoción</a:t>
            </a:r>
          </a:p>
          <a:p>
            <a:pPr lvl="2">
              <a:lnSpc>
                <a:spcPct val="120000"/>
              </a:lnSpc>
              <a:spcBef>
                <a:spcPts val="500"/>
              </a:spcBef>
              <a:buFont typeface="Wingdings" pitchFamily="2" charset="2"/>
              <a:buChar char="§"/>
            </a:pPr>
            <a:r>
              <a:rPr lang="es-ES_tradnl" sz="1400" dirty="0">
                <a:latin typeface="Verdana" pitchFamily="34" charset="0"/>
              </a:rPr>
              <a:t> Ingeniería Nuclear </a:t>
            </a:r>
          </a:p>
          <a:p>
            <a:pPr lvl="2">
              <a:lnSpc>
                <a:spcPct val="120000"/>
              </a:lnSpc>
              <a:spcBef>
                <a:spcPts val="500"/>
              </a:spcBef>
              <a:buFont typeface="Wingdings" pitchFamily="2" charset="2"/>
              <a:buChar char="§"/>
            </a:pPr>
            <a:r>
              <a:rPr lang="es-ES_tradnl" sz="1400" dirty="0">
                <a:latin typeface="Verdana" pitchFamily="34" charset="0"/>
              </a:rPr>
              <a:t> Programas InnoEnergy (EMINE, </a:t>
            </a:r>
            <a:r>
              <a:rPr lang="es-ES_tradnl" sz="1400" dirty="0" err="1">
                <a:latin typeface="Verdana" pitchFamily="34" charset="0"/>
              </a:rPr>
              <a:t>RenE</a:t>
            </a:r>
            <a:r>
              <a:rPr lang="es-ES_tradnl" sz="1400" dirty="0">
                <a:latin typeface="Verdana" pitchFamily="34" charset="0"/>
              </a:rPr>
              <a:t>, SELECT, SENSE, Smart </a:t>
            </a:r>
            <a:r>
              <a:rPr lang="es-ES_tradnl" sz="1400" dirty="0" err="1">
                <a:latin typeface="Verdana" pitchFamily="34" charset="0"/>
              </a:rPr>
              <a:t>Cities</a:t>
            </a:r>
            <a:r>
              <a:rPr lang="es-ES_tradnl" sz="1400" dirty="0">
                <a:latin typeface="Verdana" pitchFamily="34" charset="0"/>
              </a:rPr>
              <a:t>)</a:t>
            </a:r>
          </a:p>
        </p:txBody>
      </p:sp>
      <p:pic>
        <p:nvPicPr>
          <p:cNvPr id="6" name="Picture 7" descr="http://www.upc.edu/config-ca/imatges/fan-upc-en-imatges/foto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340768"/>
            <a:ext cx="2088232" cy="1392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9" descr="http://erenovable.com/wp-content/uploads/parc_eolic_es_mila_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686" y="2819326"/>
            <a:ext cx="2073324" cy="2765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6"/>
          <p:cNvSpPr>
            <a:spLocks noChangeArrowheads="1"/>
          </p:cNvSpPr>
          <p:nvPr/>
        </p:nvSpPr>
        <p:spPr bwMode="auto">
          <a:xfrm rot="5400000">
            <a:off x="4009231" y="-4108622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ca-ES"/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1691680" y="260648"/>
            <a:ext cx="71287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4000" b="1" dirty="0">
                <a:solidFill>
                  <a:srgbClr val="DDDDDD"/>
                </a:solidFill>
                <a:latin typeface="Lucida Console" pitchFamily="49" charset="0"/>
              </a:rPr>
              <a:t>La ETSEIB</a:t>
            </a:r>
          </a:p>
        </p:txBody>
      </p:sp>
      <p:pic>
        <p:nvPicPr>
          <p:cNvPr id="12" name="Imatg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51920" y="6110455"/>
            <a:ext cx="5148072" cy="648276"/>
          </a:xfrm>
          <a:prstGeom prst="rect">
            <a:avLst/>
          </a:prstGeom>
        </p:spPr>
      </p:pic>
      <p:cxnSp>
        <p:nvCxnSpPr>
          <p:cNvPr id="13" name="Connector recte 12"/>
          <p:cNvCxnSpPr/>
          <p:nvPr/>
        </p:nvCxnSpPr>
        <p:spPr>
          <a:xfrm>
            <a:off x="971600" y="6021288"/>
            <a:ext cx="79563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52644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ChangeArrowheads="1"/>
          </p:cNvSpPr>
          <p:nvPr/>
        </p:nvSpPr>
        <p:spPr bwMode="auto">
          <a:xfrm rot="5400000">
            <a:off x="4009231" y="-4036219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ca-ES"/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611560" y="396875"/>
            <a:ext cx="84248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4000" b="1">
                <a:solidFill>
                  <a:srgbClr val="DDDDDD"/>
                </a:solidFill>
                <a:latin typeface="Lucida Console" pitchFamily="49" charset="0"/>
              </a:rPr>
              <a:t>Responsables Académicos</a:t>
            </a:r>
            <a:endParaRPr lang="es-ES" sz="4000" b="1" dirty="0">
              <a:solidFill>
                <a:srgbClr val="DDDDDD"/>
              </a:solidFill>
              <a:latin typeface="Lucida Console" pitchFamily="49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043608" y="1469453"/>
            <a:ext cx="5544616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400" b="1" dirty="0">
                <a:solidFill>
                  <a:srgbClr val="1A4677"/>
                </a:solidFill>
                <a:latin typeface="Verdana" pitchFamily="34" charset="0"/>
              </a:rPr>
              <a:t>Subdirector de Política Académica</a:t>
            </a:r>
          </a:p>
          <a:p>
            <a:r>
              <a:rPr lang="es-ES" sz="1400" dirty="0"/>
              <a:t>Dr. Francisco Javier Giménez</a:t>
            </a:r>
          </a:p>
          <a:p>
            <a:r>
              <a:rPr lang="es-ES" sz="1400" dirty="0"/>
              <a:t>(francisco.javier.gimenez@upc.edu)</a:t>
            </a:r>
          </a:p>
          <a:p>
            <a:endParaRPr lang="es-ES" sz="1400" b="1" dirty="0">
              <a:solidFill>
                <a:srgbClr val="1A4677"/>
              </a:solidFill>
              <a:latin typeface="Verdana" pitchFamily="34" charset="0"/>
            </a:endParaRPr>
          </a:p>
          <a:p>
            <a:r>
              <a:rPr lang="es-ES" sz="1400" b="1" dirty="0">
                <a:solidFill>
                  <a:srgbClr val="1A4677"/>
                </a:solidFill>
                <a:latin typeface="Verdana" pitchFamily="34" charset="0"/>
              </a:rPr>
              <a:t>Subdirector Jefe de Estudios de Máster</a:t>
            </a:r>
          </a:p>
          <a:p>
            <a:r>
              <a:rPr lang="es-ES" sz="1400" dirty="0"/>
              <a:t>Dr. Manel Mateo </a:t>
            </a:r>
          </a:p>
          <a:p>
            <a:r>
              <a:rPr lang="es-ES" sz="1400" dirty="0"/>
              <a:t>(manel.mateo@upc.edu)</a:t>
            </a:r>
          </a:p>
          <a:p>
            <a:endParaRPr lang="es-ES" sz="1400" dirty="0"/>
          </a:p>
          <a:p>
            <a:r>
              <a:rPr lang="es-ES" sz="1400" b="1" dirty="0">
                <a:solidFill>
                  <a:srgbClr val="1A4677"/>
                </a:solidFill>
                <a:latin typeface="Verdana" pitchFamily="34" charset="0"/>
              </a:rPr>
              <a:t>Subdirectora Jefa de Estudios de Industriales</a:t>
            </a:r>
          </a:p>
          <a:p>
            <a:r>
              <a:rPr lang="es-ES" sz="1400" dirty="0"/>
              <a:t>Dra. Carme </a:t>
            </a:r>
            <a:r>
              <a:rPr lang="es-ES" sz="1400" dirty="0" err="1"/>
              <a:t>Pretel</a:t>
            </a:r>
            <a:endParaRPr lang="es-ES" sz="1400" dirty="0"/>
          </a:p>
          <a:p>
            <a:r>
              <a:rPr lang="es-ES" sz="1400" dirty="0"/>
              <a:t>(carme.pretel@upc.edu)</a:t>
            </a:r>
          </a:p>
          <a:p>
            <a:endParaRPr lang="es-ES" sz="1400" b="1" dirty="0">
              <a:solidFill>
                <a:srgbClr val="1A4677"/>
              </a:solidFill>
              <a:latin typeface="Verdana" pitchFamily="34" charset="0"/>
            </a:endParaRPr>
          </a:p>
          <a:p>
            <a:r>
              <a:rPr lang="es-ES" sz="1400" b="1" dirty="0">
                <a:solidFill>
                  <a:srgbClr val="1A4677"/>
                </a:solidFill>
                <a:latin typeface="Verdana" pitchFamily="34" charset="0"/>
              </a:rPr>
              <a:t>Subdirector de Internacionalización</a:t>
            </a:r>
          </a:p>
          <a:p>
            <a:r>
              <a:rPr lang="es-ES" sz="1400" dirty="0"/>
              <a:t>Dr. Lucas van Wunnik </a:t>
            </a:r>
          </a:p>
          <a:p>
            <a:r>
              <a:rPr lang="es-ES" sz="1400" dirty="0"/>
              <a:t>(lucas.van.wunnik@upc.edu)</a:t>
            </a:r>
          </a:p>
          <a:p>
            <a:endParaRPr lang="es-ES" sz="1400" b="1" dirty="0">
              <a:solidFill>
                <a:srgbClr val="1A4677"/>
              </a:solidFill>
              <a:latin typeface="Verdana" pitchFamily="34" charset="0"/>
            </a:endParaRPr>
          </a:p>
          <a:p>
            <a:r>
              <a:rPr lang="es-ES" sz="1400" b="1" dirty="0">
                <a:solidFill>
                  <a:srgbClr val="1A4677"/>
                </a:solidFill>
                <a:latin typeface="Verdana" pitchFamily="34" charset="0"/>
              </a:rPr>
              <a:t>Coordinadores de los Másteres</a:t>
            </a:r>
            <a:endParaRPr lang="es-ES" sz="1400" dirty="0"/>
          </a:p>
        </p:txBody>
      </p:sp>
      <p:pic>
        <p:nvPicPr>
          <p:cNvPr id="7" name="Imat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20" y="6110455"/>
            <a:ext cx="5148072" cy="648276"/>
          </a:xfrm>
          <a:prstGeom prst="rect">
            <a:avLst/>
          </a:prstGeom>
        </p:spPr>
      </p:pic>
      <p:cxnSp>
        <p:nvCxnSpPr>
          <p:cNvPr id="8" name="Connector recte 7"/>
          <p:cNvCxnSpPr/>
          <p:nvPr/>
        </p:nvCxnSpPr>
        <p:spPr>
          <a:xfrm>
            <a:off x="971600" y="6021288"/>
            <a:ext cx="79563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55258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Text Box 6"/>
          <p:cNvSpPr txBox="1">
            <a:spLocks noChangeArrowheads="1"/>
          </p:cNvSpPr>
          <p:nvPr/>
        </p:nvSpPr>
        <p:spPr bwMode="auto">
          <a:xfrm>
            <a:off x="376320" y="1366486"/>
            <a:ext cx="8640960" cy="467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Ø"/>
              <a:defRPr/>
            </a:pPr>
            <a:r>
              <a:rPr lang="en-US" sz="1600" b="1" dirty="0">
                <a:solidFill>
                  <a:srgbClr val="1A4677"/>
                </a:solidFill>
                <a:latin typeface="Verdana" pitchFamily="34" charset="0"/>
              </a:rPr>
              <a:t>SIAE (</a:t>
            </a:r>
            <a:r>
              <a:rPr lang="en-US" sz="1600" b="1" dirty="0" err="1">
                <a:solidFill>
                  <a:srgbClr val="1A4677"/>
                </a:solidFill>
                <a:latin typeface="Verdana" pitchFamily="34" charset="0"/>
              </a:rPr>
              <a:t>Servicio</a:t>
            </a:r>
            <a:r>
              <a:rPr lang="en-US" sz="1600" b="1" dirty="0">
                <a:solidFill>
                  <a:srgbClr val="1A4677"/>
                </a:solidFill>
                <a:latin typeface="Verdana" pitchFamily="34" charset="0"/>
              </a:rPr>
              <a:t> de </a:t>
            </a:r>
            <a:r>
              <a:rPr lang="en-US" sz="1600" b="1" dirty="0" err="1">
                <a:solidFill>
                  <a:srgbClr val="1A4677"/>
                </a:solidFill>
                <a:latin typeface="Verdana" pitchFamily="34" charset="0"/>
              </a:rPr>
              <a:t>Información</a:t>
            </a:r>
            <a:r>
              <a:rPr lang="en-US" sz="1600" b="1" dirty="0">
                <a:solidFill>
                  <a:srgbClr val="1A4677"/>
                </a:solidFill>
                <a:latin typeface="Verdana" pitchFamily="34" charset="0"/>
              </a:rPr>
              <a:t> y </a:t>
            </a:r>
            <a:r>
              <a:rPr lang="en-US" sz="1600" b="1" dirty="0" err="1">
                <a:solidFill>
                  <a:srgbClr val="1A4677"/>
                </a:solidFill>
                <a:latin typeface="Verdana" pitchFamily="34" charset="0"/>
              </a:rPr>
              <a:t>Atención</a:t>
            </a:r>
            <a:r>
              <a:rPr lang="en-US" sz="1600" b="1" dirty="0">
                <a:solidFill>
                  <a:srgbClr val="1A4677"/>
                </a:solidFill>
                <a:latin typeface="Verdana" pitchFamily="34" charset="0"/>
              </a:rPr>
              <a:t> al </a:t>
            </a:r>
            <a:r>
              <a:rPr lang="en-US" sz="1600" b="1" dirty="0" err="1">
                <a:solidFill>
                  <a:srgbClr val="1A4677"/>
                </a:solidFill>
                <a:latin typeface="Verdana" pitchFamily="34" charset="0"/>
              </a:rPr>
              <a:t>Estudiante</a:t>
            </a:r>
            <a:r>
              <a:rPr lang="en-US" sz="1600" b="1" dirty="0">
                <a:solidFill>
                  <a:srgbClr val="1A4677"/>
                </a:solidFill>
                <a:latin typeface="Verdana" pitchFamily="34" charset="0"/>
              </a:rPr>
              <a:t>) </a:t>
            </a:r>
            <a:r>
              <a:rPr lang="es-ES" sz="1400" i="1" dirty="0"/>
              <a:t>Consultas de los estudiantes sobre los trámites administrativos / normativa académica</a:t>
            </a:r>
          </a:p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es-ES" sz="1600" b="1" dirty="0"/>
              <a:t>	Solicitudes de información (</a:t>
            </a:r>
            <a:r>
              <a:rPr lang="es-ES" sz="1600" b="1" dirty="0" err="1"/>
              <a:t>tiquets</a:t>
            </a:r>
            <a:r>
              <a:rPr lang="es-ES" sz="1600" dirty="0"/>
              <a:t>)</a:t>
            </a:r>
            <a:endParaRPr lang="es-ES" sz="1600" b="1" dirty="0"/>
          </a:p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endParaRPr lang="es-ES" sz="1600" b="1" dirty="0"/>
          </a:p>
          <a:p>
            <a:pPr algn="ctr">
              <a:lnSpc>
                <a:spcPct val="120000"/>
              </a:lnSpc>
              <a:spcBef>
                <a:spcPct val="50000"/>
              </a:spcBef>
              <a:defRPr/>
            </a:pPr>
            <a:endParaRPr lang="ca-ES" sz="1600" dirty="0">
              <a:hlinkClick r:id="rId3"/>
            </a:endParaRPr>
          </a:p>
          <a:p>
            <a:pPr algn="ctr">
              <a:lnSpc>
                <a:spcPct val="120000"/>
              </a:lnSpc>
              <a:spcBef>
                <a:spcPct val="50000"/>
              </a:spcBef>
              <a:defRPr/>
            </a:pPr>
            <a:r>
              <a:rPr lang="ca-ES" sz="1600" dirty="0">
                <a:hlinkClick r:id="rId3"/>
              </a:rPr>
              <a:t>https://demana.upc.edu/etseib/</a:t>
            </a:r>
            <a:endParaRPr lang="es-ES" sz="1600" b="1" dirty="0"/>
          </a:p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es-ES" sz="1600" b="1" dirty="0"/>
              <a:t>	Gestión de solicitudes e-Secretaria</a:t>
            </a:r>
            <a:endParaRPr lang="es-ES" sz="1600" dirty="0"/>
          </a:p>
          <a:p>
            <a:pPr marL="354013" lvl="1"/>
            <a:r>
              <a:rPr lang="es-ES" sz="1400" i="1" dirty="0"/>
              <a:t>	Consultar el expediente académico o realizar trámites académicos relacionados con la 	matrícula, permanencia, certificaciones…</a:t>
            </a:r>
          </a:p>
          <a:p>
            <a:pPr lvl="1"/>
            <a:endParaRPr lang="es-ES" sz="1600" dirty="0"/>
          </a:p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endParaRPr lang="ca-ES" sz="1600" dirty="0">
              <a:hlinkClick r:id="rId4"/>
            </a:endParaRPr>
          </a:p>
          <a:p>
            <a:pPr algn="ctr">
              <a:lnSpc>
                <a:spcPct val="120000"/>
              </a:lnSpc>
              <a:spcBef>
                <a:spcPct val="50000"/>
              </a:spcBef>
              <a:defRPr/>
            </a:pPr>
            <a:r>
              <a:rPr lang="ca-ES" sz="1600" dirty="0">
                <a:hlinkClick r:id="rId4"/>
              </a:rPr>
              <a:t>https://prisma-nou.upc.edu/apl/home_estudiants.php</a:t>
            </a:r>
            <a:endParaRPr lang="ca-ES" sz="1600" dirty="0"/>
          </a:p>
          <a:p>
            <a:pPr algn="ctr">
              <a:lnSpc>
                <a:spcPct val="120000"/>
              </a:lnSpc>
              <a:spcBef>
                <a:spcPct val="50000"/>
              </a:spcBef>
              <a:defRPr/>
            </a:pPr>
            <a:endParaRPr lang="en-US" sz="1600" b="1" dirty="0">
              <a:solidFill>
                <a:srgbClr val="1A4677"/>
              </a:solidFill>
              <a:latin typeface="Verdana" pitchFamily="34" charset="0"/>
            </a:endParaRPr>
          </a:p>
        </p:txBody>
      </p:sp>
      <p:sp>
        <p:nvSpPr>
          <p:cNvPr id="2051" name="Rectangle 2"/>
          <p:cNvSpPr>
            <a:spLocks noChangeArrowheads="1"/>
          </p:cNvSpPr>
          <p:nvPr/>
        </p:nvSpPr>
        <p:spPr bwMode="auto">
          <a:xfrm rot="5400000">
            <a:off x="4009231" y="-4033816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ca-ES" dirty="0"/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95536" y="290994"/>
            <a:ext cx="8630654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3400" b="1" dirty="0">
                <a:solidFill>
                  <a:srgbClr val="DDDDDD"/>
                </a:solidFill>
                <a:latin typeface="Lucida Console" pitchFamily="49" charset="0"/>
              </a:rPr>
              <a:t>Servicios de Gestión Académica</a:t>
            </a:r>
          </a:p>
        </p:txBody>
      </p:sp>
      <p:pic>
        <p:nvPicPr>
          <p:cNvPr id="5" name="Imatg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9792" y="2420888"/>
            <a:ext cx="2095500" cy="666750"/>
          </a:xfrm>
          <a:prstGeom prst="rect">
            <a:avLst/>
          </a:prstGeom>
        </p:spPr>
      </p:pic>
      <p:pic>
        <p:nvPicPr>
          <p:cNvPr id="9" name="Imatg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51920" y="6110455"/>
            <a:ext cx="5148072" cy="648276"/>
          </a:xfrm>
          <a:prstGeom prst="rect">
            <a:avLst/>
          </a:prstGeom>
        </p:spPr>
      </p:pic>
      <p:cxnSp>
        <p:nvCxnSpPr>
          <p:cNvPr id="10" name="Connector recte 9"/>
          <p:cNvCxnSpPr/>
          <p:nvPr/>
        </p:nvCxnSpPr>
        <p:spPr>
          <a:xfrm>
            <a:off x="971600" y="6021288"/>
            <a:ext cx="79563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Imatg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16913" y="4437112"/>
            <a:ext cx="2095500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ChangeArrowheads="1"/>
          </p:cNvSpPr>
          <p:nvPr/>
        </p:nvSpPr>
        <p:spPr bwMode="auto">
          <a:xfrm rot="5400000">
            <a:off x="4009231" y="-4033816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ca-ES" dirty="0"/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95536" y="290994"/>
            <a:ext cx="8630654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3400" b="1" dirty="0">
                <a:solidFill>
                  <a:srgbClr val="DDDDDD"/>
                </a:solidFill>
                <a:latin typeface="Lucida Console" pitchFamily="49" charset="0"/>
              </a:rPr>
              <a:t>Relaciones Internacionales UPC</a:t>
            </a:r>
          </a:p>
        </p:txBody>
      </p:sp>
      <p:pic>
        <p:nvPicPr>
          <p:cNvPr id="9" name="Imatg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20" y="6110455"/>
            <a:ext cx="5148072" cy="648276"/>
          </a:xfrm>
          <a:prstGeom prst="rect">
            <a:avLst/>
          </a:prstGeom>
        </p:spPr>
      </p:pic>
      <p:cxnSp>
        <p:nvCxnSpPr>
          <p:cNvPr id="10" name="Connector recte 9"/>
          <p:cNvCxnSpPr/>
          <p:nvPr/>
        </p:nvCxnSpPr>
        <p:spPr>
          <a:xfrm>
            <a:off x="971600" y="6021288"/>
            <a:ext cx="79563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95536" y="1700808"/>
            <a:ext cx="8280920" cy="2222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Ø"/>
              <a:defRPr/>
            </a:pPr>
            <a:r>
              <a:rPr lang="en-US" sz="1600" b="1" dirty="0">
                <a:solidFill>
                  <a:srgbClr val="1A4677"/>
                </a:solidFill>
                <a:latin typeface="Verdana" pitchFamily="34" charset="0"/>
              </a:rPr>
              <a:t>ORIA- </a:t>
            </a:r>
            <a:r>
              <a:rPr lang="en-US" sz="1600" b="1" dirty="0" err="1">
                <a:solidFill>
                  <a:srgbClr val="1A4677"/>
                </a:solidFill>
                <a:latin typeface="Verdana" pitchFamily="34" charset="0"/>
              </a:rPr>
              <a:t>Oficina</a:t>
            </a:r>
            <a:r>
              <a:rPr lang="en-US" sz="1600" b="1" dirty="0">
                <a:solidFill>
                  <a:srgbClr val="1A4677"/>
                </a:solidFill>
                <a:latin typeface="Verdana" pitchFamily="34" charset="0"/>
              </a:rPr>
              <a:t> de </a:t>
            </a:r>
            <a:r>
              <a:rPr lang="en-US" sz="1600" b="1" dirty="0" err="1">
                <a:solidFill>
                  <a:srgbClr val="1A4677"/>
                </a:solidFill>
                <a:latin typeface="Verdana" pitchFamily="34" charset="0"/>
              </a:rPr>
              <a:t>Relaciones</a:t>
            </a:r>
            <a:r>
              <a:rPr lang="en-US" sz="1600" b="1" dirty="0">
                <a:solidFill>
                  <a:srgbClr val="1A4677"/>
                </a:solidFill>
                <a:latin typeface="Verdana" pitchFamily="34" charset="0"/>
              </a:rPr>
              <a:t> </a:t>
            </a:r>
            <a:r>
              <a:rPr lang="en-US" sz="1600" b="1" dirty="0" err="1">
                <a:solidFill>
                  <a:srgbClr val="1A4677"/>
                </a:solidFill>
                <a:latin typeface="Verdana" pitchFamily="34" charset="0"/>
              </a:rPr>
              <a:t>Internacionales</a:t>
            </a:r>
            <a:r>
              <a:rPr lang="en-US" sz="1600" b="1" dirty="0">
                <a:solidFill>
                  <a:srgbClr val="1A4677"/>
                </a:solidFill>
                <a:latin typeface="Verdana" pitchFamily="34" charset="0"/>
              </a:rPr>
              <a:t> y </a:t>
            </a:r>
            <a:r>
              <a:rPr lang="en-US" sz="1600" b="1" dirty="0" err="1">
                <a:solidFill>
                  <a:srgbClr val="1A4677"/>
                </a:solidFill>
                <a:latin typeface="Verdana" pitchFamily="34" charset="0"/>
              </a:rPr>
              <a:t>Admisiones</a:t>
            </a:r>
            <a:r>
              <a:rPr lang="en-US" sz="1600" b="1" dirty="0">
                <a:solidFill>
                  <a:srgbClr val="1A4677"/>
                </a:solidFill>
                <a:latin typeface="Verdana" pitchFamily="34" charset="0"/>
              </a:rPr>
              <a:t> </a:t>
            </a:r>
          </a:p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es-ES" sz="1400" i="1" dirty="0"/>
              <a:t>Gestión de las admisiones a los másteres y de la movilidad de los estudiantes </a:t>
            </a:r>
            <a:r>
              <a:rPr lang="es-ES" sz="1400" i="1" dirty="0" err="1"/>
              <a:t>outgoing</a:t>
            </a:r>
            <a:r>
              <a:rPr lang="es-ES" sz="1400" i="1" dirty="0"/>
              <a:t> y </a:t>
            </a:r>
            <a:r>
              <a:rPr lang="es-ES" sz="1400" i="1" dirty="0" err="1"/>
              <a:t>incoming</a:t>
            </a:r>
            <a:r>
              <a:rPr lang="es-ES" sz="1400" i="1"/>
              <a:t>    </a:t>
            </a:r>
            <a:r>
              <a:rPr lang="es-ES" sz="1400" i="1">
                <a:solidFill>
                  <a:srgbClr val="0070C0"/>
                </a:solidFill>
              </a:rPr>
              <a:t>admissions.</a:t>
            </a:r>
            <a:r>
              <a:rPr lang="es-ES" sz="1400" i="1" dirty="0">
                <a:solidFill>
                  <a:srgbClr val="0070C0"/>
                </a:solidFill>
              </a:rPr>
              <a:t>etseib@upc.edu</a:t>
            </a:r>
          </a:p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endParaRPr lang="es-ES" i="1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ES" sz="1600" b="1" dirty="0">
                <a:solidFill>
                  <a:srgbClr val="1A4677"/>
                </a:solidFill>
                <a:latin typeface="Verdana" pitchFamily="34" charset="0"/>
              </a:rPr>
              <a:t>UPC-OMI (Oficina de Movilidad Internacional) </a:t>
            </a:r>
            <a:r>
              <a:rPr lang="es-ES" sz="1600" i="1" dirty="0"/>
              <a:t>Información y asesoramiento sobre los trámites de visado y permiso de residencia                            </a:t>
            </a:r>
            <a:r>
              <a:rPr lang="es-ES" sz="1600" i="1" dirty="0">
                <a:solidFill>
                  <a:srgbClr val="0070C0"/>
                </a:solidFill>
              </a:rPr>
              <a:t>oficina.mobilitat.internacional@upc.edu</a:t>
            </a:r>
          </a:p>
        </p:txBody>
      </p:sp>
    </p:spTree>
    <p:extLst>
      <p:ext uri="{BB962C8B-B14F-4D97-AF65-F5344CB8AC3E}">
        <p14:creationId xmlns:p14="http://schemas.microsoft.com/office/powerpoint/2010/main" val="31431097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ChangeArrowheads="1"/>
          </p:cNvSpPr>
          <p:nvPr/>
        </p:nvSpPr>
        <p:spPr bwMode="auto">
          <a:xfrm rot="5400000">
            <a:off x="4009231" y="-4045363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ca-ES"/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582738" y="332656"/>
            <a:ext cx="7561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4000" b="1" dirty="0">
                <a:solidFill>
                  <a:srgbClr val="DDDDDD"/>
                </a:solidFill>
                <a:latin typeface="Lucida Console" pitchFamily="49" charset="0"/>
              </a:rPr>
              <a:t>Matrícula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133237" y="1403120"/>
            <a:ext cx="3430651" cy="2619500"/>
          </a:xfrm>
          <a:prstGeom prst="rect">
            <a:avLst/>
          </a:prstGeom>
          <a:ln>
            <a:solidFill>
              <a:srgbClr val="1A4677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76213" lvl="1">
              <a:lnSpc>
                <a:spcPct val="120000"/>
              </a:lnSpc>
              <a:spcBef>
                <a:spcPct val="50000"/>
              </a:spcBef>
              <a:tabLst>
                <a:tab pos="354013" algn="l"/>
              </a:tabLst>
            </a:pPr>
            <a:endParaRPr lang="es-ES" sz="1400" b="1" dirty="0">
              <a:solidFill>
                <a:srgbClr val="004376"/>
              </a:solidFill>
              <a:latin typeface="Verdana" pitchFamily="34" charset="0"/>
            </a:endParaRPr>
          </a:p>
          <a:p>
            <a:pPr marL="176213" lvl="1">
              <a:lnSpc>
                <a:spcPct val="120000"/>
              </a:lnSpc>
              <a:spcBef>
                <a:spcPct val="50000"/>
              </a:spcBef>
              <a:tabLst>
                <a:tab pos="354013" algn="l"/>
              </a:tabLst>
            </a:pPr>
            <a:r>
              <a:rPr lang="es-ES" sz="1400" b="1" dirty="0">
                <a:solidFill>
                  <a:srgbClr val="004376"/>
                </a:solidFill>
                <a:latin typeface="Verdana" pitchFamily="34" charset="0"/>
              </a:rPr>
              <a:t>1ª  Matrícula  </a:t>
            </a:r>
            <a:endParaRPr lang="es-ES" sz="1400" dirty="0">
              <a:latin typeface="Verdana" pitchFamily="34" charset="0"/>
            </a:endParaRPr>
          </a:p>
          <a:p>
            <a:pPr marL="176213" lvl="1">
              <a:lnSpc>
                <a:spcPct val="120000"/>
              </a:lnSpc>
              <a:spcBef>
                <a:spcPct val="50000"/>
              </a:spcBef>
              <a:buFont typeface="Wingdings" pitchFamily="2" charset="2"/>
              <a:buChar char="§"/>
              <a:tabLst>
                <a:tab pos="354013" algn="l"/>
              </a:tabLst>
            </a:pPr>
            <a:r>
              <a:rPr lang="es-ES" sz="1400" dirty="0">
                <a:latin typeface="Verdana" pitchFamily="34" charset="0"/>
              </a:rPr>
              <a:t> </a:t>
            </a:r>
            <a:r>
              <a:rPr lang="es-ES" sz="1400" dirty="0">
                <a:solidFill>
                  <a:srgbClr val="FF0000"/>
                </a:solidFill>
                <a:latin typeface="Verdana" pitchFamily="34" charset="0"/>
              </a:rPr>
              <a:t>16 septiembre </a:t>
            </a:r>
            <a:r>
              <a:rPr lang="es-ES" sz="1400" dirty="0">
                <a:solidFill>
                  <a:schemeClr val="tx1"/>
                </a:solidFill>
                <a:latin typeface="Verdana" pitchFamily="34" charset="0"/>
              </a:rPr>
              <a:t>matrícula</a:t>
            </a:r>
          </a:p>
          <a:p>
            <a:pPr marL="176213" lvl="1">
              <a:lnSpc>
                <a:spcPct val="120000"/>
              </a:lnSpc>
              <a:spcBef>
                <a:spcPct val="50000"/>
              </a:spcBef>
              <a:buFont typeface="Wingdings" pitchFamily="2" charset="2"/>
              <a:buChar char="§"/>
              <a:tabLst>
                <a:tab pos="354013" algn="l"/>
              </a:tabLst>
            </a:pPr>
            <a:r>
              <a:rPr lang="es-ES" sz="1400" dirty="0">
                <a:solidFill>
                  <a:schemeClr val="tx1"/>
                </a:solidFill>
                <a:latin typeface="Verdana" pitchFamily="34" charset="0"/>
              </a:rPr>
              <a:t> octubre (matrícula </a:t>
            </a:r>
            <a:r>
              <a:rPr lang="es-ES" sz="1400" dirty="0">
                <a:latin typeface="Verdana" pitchFamily="34" charset="0"/>
              </a:rPr>
              <a:t>extraordinaria)</a:t>
            </a:r>
          </a:p>
          <a:p>
            <a:pPr marL="176213" lvl="1">
              <a:lnSpc>
                <a:spcPct val="120000"/>
              </a:lnSpc>
              <a:spcBef>
                <a:spcPct val="50000"/>
              </a:spcBef>
              <a:tabLst>
                <a:tab pos="354013" algn="l"/>
              </a:tabLst>
            </a:pPr>
            <a:r>
              <a:rPr lang="es-ES" sz="1200" dirty="0">
                <a:latin typeface="Verdana" pitchFamily="34" charset="0"/>
              </a:rPr>
              <a:t>Matrícula on-line por e-secretaria</a:t>
            </a:r>
            <a:endParaRPr lang="es-ES" sz="1400" dirty="0">
              <a:latin typeface="Verdana" pitchFamily="34" charset="0"/>
            </a:endParaRPr>
          </a:p>
          <a:p>
            <a:pPr marL="176213" lvl="1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§"/>
              <a:tabLst>
                <a:tab pos="354013" algn="l"/>
              </a:tabLst>
            </a:pPr>
            <a:r>
              <a:rPr lang="es-ES" sz="1400" dirty="0">
                <a:latin typeface="Verdana" pitchFamily="34" charset="0"/>
              </a:rPr>
              <a:t> Inicio clases </a:t>
            </a:r>
            <a:r>
              <a:rPr lang="es-ES" sz="1400" dirty="0">
                <a:latin typeface="Verdana" pitchFamily="34" charset="0"/>
                <a:sym typeface="Wingdings" panose="05000000000000000000" pitchFamily="2" charset="2"/>
              </a:rPr>
              <a:t> </a:t>
            </a:r>
            <a:r>
              <a:rPr lang="es-ES" sz="1400" b="1" dirty="0">
                <a:solidFill>
                  <a:srgbClr val="FF0000"/>
                </a:solidFill>
                <a:latin typeface="Verdana" pitchFamily="34" charset="0"/>
                <a:sym typeface="Wingdings" panose="05000000000000000000" pitchFamily="2" charset="2"/>
              </a:rPr>
              <a:t>28 septiembre</a:t>
            </a:r>
            <a:r>
              <a:rPr lang="en-US" sz="1400" dirty="0">
                <a:latin typeface="Verdana" pitchFamily="34" charset="0"/>
                <a:sym typeface="Wingdings" panose="05000000000000000000" pitchFamily="2" charset="2"/>
              </a:rPr>
              <a:t/>
            </a:r>
            <a:br>
              <a:rPr lang="en-US" sz="1400" dirty="0">
                <a:latin typeface="Verdana" pitchFamily="34" charset="0"/>
                <a:sym typeface="Wingdings" panose="05000000000000000000" pitchFamily="2" charset="2"/>
              </a:rPr>
            </a:br>
            <a:endParaRPr lang="es-ES" sz="1400" dirty="0">
              <a:latin typeface="Verdana" pitchFamily="34" charset="0"/>
            </a:endParaRPr>
          </a:p>
        </p:txBody>
      </p:sp>
      <p:pic>
        <p:nvPicPr>
          <p:cNvPr id="9" name="Imatg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20" y="6110455"/>
            <a:ext cx="5148072" cy="648276"/>
          </a:xfrm>
          <a:prstGeom prst="rect">
            <a:avLst/>
          </a:prstGeom>
        </p:spPr>
      </p:pic>
      <p:cxnSp>
        <p:nvCxnSpPr>
          <p:cNvPr id="10" name="Connector recte 9"/>
          <p:cNvCxnSpPr/>
          <p:nvPr/>
        </p:nvCxnSpPr>
        <p:spPr>
          <a:xfrm>
            <a:off x="971600" y="6021288"/>
            <a:ext cx="79563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" name="Imat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5896" y="1403119"/>
            <a:ext cx="5364097" cy="4529003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971600" y="5301208"/>
            <a:ext cx="2520280" cy="1296144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 err="1">
                <a:solidFill>
                  <a:srgbClr val="8E042F"/>
                </a:solidFill>
              </a:rPr>
              <a:t>Recogida</a:t>
            </a:r>
            <a:r>
              <a:rPr lang="ca-ES" dirty="0">
                <a:solidFill>
                  <a:srgbClr val="8E042F"/>
                </a:solidFill>
              </a:rPr>
              <a:t> </a:t>
            </a:r>
            <a:r>
              <a:rPr lang="ca-ES" dirty="0" err="1">
                <a:solidFill>
                  <a:srgbClr val="8E042F"/>
                </a:solidFill>
              </a:rPr>
              <a:t>documentación</a:t>
            </a:r>
            <a:r>
              <a:rPr lang="ca-ES" dirty="0">
                <a:solidFill>
                  <a:srgbClr val="8E042F"/>
                </a:solidFill>
              </a:rPr>
              <a:t> estudiantes </a:t>
            </a:r>
          </a:p>
          <a:p>
            <a:pPr algn="ctr"/>
            <a:r>
              <a:rPr lang="ca-ES" dirty="0">
                <a:solidFill>
                  <a:srgbClr val="8E042F"/>
                </a:solidFill>
              </a:rPr>
              <a:t>no ETSEIB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ChangeArrowheads="1"/>
          </p:cNvSpPr>
          <p:nvPr/>
        </p:nvSpPr>
        <p:spPr bwMode="auto">
          <a:xfrm rot="5400000">
            <a:off x="4009231" y="-4036219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ca-ES"/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582738" y="381000"/>
            <a:ext cx="7561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4000" b="1" dirty="0">
                <a:solidFill>
                  <a:srgbClr val="DDDDDD"/>
                </a:solidFill>
                <a:latin typeface="Lucida Console" pitchFamily="49" charset="0"/>
              </a:rPr>
              <a:t>Carnet de estudiante</a:t>
            </a:r>
          </a:p>
        </p:txBody>
      </p:sp>
      <p:sp>
        <p:nvSpPr>
          <p:cNvPr id="13317" name="Text Box 6"/>
          <p:cNvSpPr txBox="1">
            <a:spLocks noChangeArrowheads="1"/>
          </p:cNvSpPr>
          <p:nvPr/>
        </p:nvSpPr>
        <p:spPr bwMode="auto">
          <a:xfrm>
            <a:off x="367280" y="2088958"/>
            <a:ext cx="8165160" cy="807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s-ES" sz="1600" b="1" dirty="0">
                <a:latin typeface="Verdana" pitchFamily="34" charset="0"/>
              </a:rPr>
              <a:t>Procedimiento:  </a:t>
            </a:r>
            <a:r>
              <a:rPr lang="es-ES" sz="1200" dirty="0">
                <a:latin typeface="Verdana" pitchFamily="34" charset="0"/>
              </a:rPr>
              <a:t>Subir la foto en la intranet e-secretaria. Se manda por correo al domicilio que se especifique en el sistema. Tiempo de espera aproximado 15 días. Entretanto la copia de la matrícula es válida como carnet de estudiante provisional.</a:t>
            </a:r>
            <a:endParaRPr lang="en-US" sz="1600" dirty="0">
              <a:solidFill>
                <a:srgbClr val="FF0000"/>
              </a:solidFill>
              <a:latin typeface="Verdana" pitchFamily="34" charset="0"/>
            </a:endParaRPr>
          </a:p>
        </p:txBody>
      </p:sp>
      <p:pic>
        <p:nvPicPr>
          <p:cNvPr id="1331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880225">
            <a:off x="234611" y="151469"/>
            <a:ext cx="2696253" cy="1761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Imatg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1920" y="6110455"/>
            <a:ext cx="5148072" cy="648276"/>
          </a:xfrm>
          <a:prstGeom prst="rect">
            <a:avLst/>
          </a:prstGeom>
        </p:spPr>
      </p:pic>
      <p:cxnSp>
        <p:nvCxnSpPr>
          <p:cNvPr id="13" name="Connector recte 12"/>
          <p:cNvCxnSpPr/>
          <p:nvPr/>
        </p:nvCxnSpPr>
        <p:spPr>
          <a:xfrm>
            <a:off x="971600" y="6021288"/>
            <a:ext cx="79563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Imatg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552" y="2985653"/>
            <a:ext cx="7912482" cy="303563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5535</TotalTime>
  <Words>1181</Words>
  <Application>Microsoft Office PowerPoint</Application>
  <PresentationFormat>Presentación en pantalla (4:3)</PresentationFormat>
  <Paragraphs>255</Paragraphs>
  <Slides>34</Slides>
  <Notes>27</Notes>
  <HiddenSlides>1</HiddenSlides>
  <MMClips>0</MMClips>
  <ScaleCrop>false</ScaleCrop>
  <HeadingPairs>
    <vt:vector size="8" baseType="variant">
      <vt:variant>
        <vt:lpstr>Fuentes usadas</vt:lpstr>
      </vt:variant>
      <vt:variant>
        <vt:i4>8</vt:i4>
      </vt:variant>
      <vt:variant>
        <vt:lpstr>Tema</vt:lpstr>
      </vt:variant>
      <vt:variant>
        <vt:i4>2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34</vt:i4>
      </vt:variant>
    </vt:vector>
  </HeadingPairs>
  <TitlesOfParts>
    <vt:vector size="45" baseType="lpstr">
      <vt:lpstr>ＭＳ Ｐゴシック</vt:lpstr>
      <vt:lpstr>Arial</vt:lpstr>
      <vt:lpstr>Calibri</vt:lpstr>
      <vt:lpstr>Calibri Light</vt:lpstr>
      <vt:lpstr>Impact</vt:lpstr>
      <vt:lpstr>Lucida Console</vt:lpstr>
      <vt:lpstr>Verdana</vt:lpstr>
      <vt:lpstr>Wingdings</vt:lpstr>
      <vt:lpstr>Diseño predeterminado</vt:lpstr>
      <vt:lpstr>Tema de Office</vt:lpstr>
      <vt:lpstr>Imagen de mapa de bits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Información general</vt:lpstr>
      <vt:lpstr>Máster universitario en Ingeniería Industrial</vt:lpstr>
      <vt:lpstr>Presentación de PowerPoint</vt:lpstr>
      <vt:lpstr>Presentación de PowerPoint</vt:lpstr>
      <vt:lpstr>Información académica</vt:lpstr>
      <vt:lpstr> Estructura del máster</vt:lpstr>
      <vt:lpstr> Especialidades</vt:lpstr>
      <vt:lpstr>Idioma</vt:lpstr>
      <vt:lpstr>Reconocimiento de créditos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UPC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jose parra</dc:creator>
  <cp:lastModifiedBy>Mireia Mata</cp:lastModifiedBy>
  <cp:revision>500</cp:revision>
  <cp:lastPrinted>2020-02-05T14:12:17Z</cp:lastPrinted>
  <dcterms:created xsi:type="dcterms:W3CDTF">2005-11-11T11:16:45Z</dcterms:created>
  <dcterms:modified xsi:type="dcterms:W3CDTF">2020-12-14T09:29:33Z</dcterms:modified>
</cp:coreProperties>
</file>