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40" r:id="rId3"/>
    <p:sldId id="362" r:id="rId4"/>
    <p:sldId id="342" r:id="rId5"/>
    <p:sldId id="348" r:id="rId6"/>
    <p:sldId id="338" r:id="rId7"/>
    <p:sldId id="366" r:id="rId8"/>
    <p:sldId id="319" r:id="rId9"/>
    <p:sldId id="364" r:id="rId10"/>
    <p:sldId id="353" r:id="rId11"/>
    <p:sldId id="356" r:id="rId12"/>
    <p:sldId id="358" r:id="rId13"/>
    <p:sldId id="359" r:id="rId14"/>
    <p:sldId id="360" r:id="rId15"/>
    <p:sldId id="361" r:id="rId16"/>
    <p:sldId id="350" r:id="rId17"/>
    <p:sldId id="293" r:id="rId18"/>
    <p:sldId id="354" r:id="rId19"/>
    <p:sldId id="355" r:id="rId20"/>
  </p:sldIdLst>
  <p:sldSz cx="9144000" cy="6858000" type="screen4x3"/>
  <p:notesSz cx="6781800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5050"/>
    <a:srgbClr val="66CCFF"/>
    <a:srgbClr val="004376"/>
    <a:srgbClr val="1A4677"/>
    <a:srgbClr val="8E042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80" autoAdjust="0"/>
  </p:normalViewPr>
  <p:slideViewPr>
    <p:cSldViewPr>
      <p:cViewPr varScale="1">
        <p:scale>
          <a:sx n="109" d="100"/>
          <a:sy n="109" d="100"/>
        </p:scale>
        <p:origin x="16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06656451-1CE2-44FA-95E6-C6E97121ACD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847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8050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4875"/>
            <a:ext cx="5426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3A4B6955-ED9A-4D2E-B757-CDCAA7413B1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0885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1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72558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10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869068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405432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12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751688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13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78580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14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42578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C24C-F78D-4F80-A26A-36DE2FA469F4}" type="slidenum">
              <a:rPr lang="es-ES" smtClean="0"/>
              <a:pPr/>
              <a:t>15</a:t>
            </a:fld>
            <a:endParaRPr lang="es-E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39310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16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733117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17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292518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18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607361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19</a:t>
            </a:fld>
            <a:endParaRPr lang="es-E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0136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01291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61060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4</a:t>
            </a:fld>
            <a:endParaRPr lang="es-E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10616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83687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6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047118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854314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AA3AF-047D-4BC1-A84D-B4DAFCD0F061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79733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AA3AF-047D-4BC1-A84D-B4DAFCD0F061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69059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90642-F604-467F-A8EE-3B07E6AAA63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7625B-9610-4726-8146-4DB0C47AFD9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C0CA4-44CF-404B-BFDE-00F35393350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358F4-5AEF-4A71-83BC-5B3C0942161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E2CE2-E76B-4A69-8D01-E064AA11FDD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8D174-4F9F-4A43-87EF-76C476EE56E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F66C5-1F85-4910-8C4D-7D16D457077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09A0D-C53E-413D-BD16-FDB48177377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EAAB-90BA-40C4-9542-D9DF56017D9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3E33-4CDD-4B3B-8696-D6E8E5914C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4B567-906A-4DF4-BF24-6F4FEC0F242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4A0B8BE-8C8F-4289-84DB-AF77D758983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emf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4" Type="http://schemas.openxmlformats.org/officeDocument/2006/relationships/image" Target="../media/image3.pn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mana.upc.edu/etseib/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hyperlink" Target="https://prisma-nou.upc.edu/apl/home_estudiants.ph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19672" y="357560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Sesión de </a:t>
            </a:r>
            <a:r>
              <a:rPr lang="es-ES" sz="4000" b="1" dirty="0" smtClean="0">
                <a:solidFill>
                  <a:srgbClr val="DDDDDD"/>
                </a:solidFill>
                <a:latin typeface="Lucida Console" pitchFamily="49" charset="0"/>
              </a:rPr>
              <a:t>acogida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pic>
        <p:nvPicPr>
          <p:cNvPr id="1029" name="Picture 20" descr="IMG_0917 cop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789" y="1556792"/>
            <a:ext cx="673258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534220"/>
              </p:ext>
            </p:extLst>
          </p:nvPr>
        </p:nvGraphicFramePr>
        <p:xfrm>
          <a:off x="35496" y="5753014"/>
          <a:ext cx="9001000" cy="113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" name="Imagen de mapa de bits" r:id="rId5" imgW="6268325" imgH="838095" progId="PBrush">
                  <p:embed/>
                </p:oleObj>
              </mc:Choice>
              <mc:Fallback>
                <p:oleObj name="Imagen de mapa de bits" r:id="rId5" imgW="6268325" imgH="838095" progId="PBrush">
                  <p:embed/>
                  <p:pic>
                    <p:nvPicPr>
                      <p:cNvPr id="10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753014"/>
                        <a:ext cx="9001000" cy="11323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512" y="234899"/>
            <a:ext cx="88298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3600" b="1" dirty="0">
                <a:solidFill>
                  <a:srgbClr val="DDDDDD"/>
                </a:solidFill>
                <a:latin typeface="Lucida Console" pitchFamily="49" charset="0"/>
              </a:rPr>
              <a:t>Complementos de </a:t>
            </a:r>
            <a:r>
              <a:rPr lang="es-ES" sz="3600" b="1" dirty="0" smtClean="0">
                <a:solidFill>
                  <a:srgbClr val="DDDDDD"/>
                </a:solidFill>
                <a:latin typeface="Lucida Console" pitchFamily="49" charset="0"/>
              </a:rPr>
              <a:t>Formación </a:t>
            </a:r>
            <a:endParaRPr lang="es-ES" sz="36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3140" y="1676286"/>
            <a:ext cx="8757846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s-ES" sz="2000" dirty="0" smtClean="0">
                <a:latin typeface="Verdana" pitchFamily="34" charset="0"/>
                <a:sym typeface="Wingdings" panose="05000000000000000000" pitchFamily="2" charset="2"/>
              </a:rPr>
              <a:t>Deben superarse dentro del primer curso académico del máster</a:t>
            </a:r>
            <a:endParaRPr lang="es-ES" sz="2000" dirty="0">
              <a:latin typeface="Verdana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s-ES" sz="2000" b="1" dirty="0">
              <a:latin typeface="Verdana" pitchFamily="34" charset="0"/>
              <a:sym typeface="Wingdings" panose="05000000000000000000" pitchFamily="2" charset="2"/>
            </a:endParaRP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s-ES" sz="2000" dirty="0" smtClean="0">
                <a:latin typeface="Verdana" pitchFamily="34" charset="0"/>
                <a:sym typeface="Wingdings" panose="05000000000000000000" pitchFamily="2" charset="2"/>
              </a:rPr>
              <a:t>Si corresponden a menos de </a:t>
            </a:r>
            <a:r>
              <a:rPr lang="es-ES" sz="2000" dirty="0">
                <a:latin typeface="Verdana" pitchFamily="34" charset="0"/>
                <a:sym typeface="Wingdings" panose="05000000000000000000" pitchFamily="2" charset="2"/>
              </a:rPr>
              <a:t>20 </a:t>
            </a:r>
            <a:r>
              <a:rPr lang="es-ES" sz="2000" dirty="0" smtClean="0">
                <a:latin typeface="Verdana" pitchFamily="34" charset="0"/>
                <a:sym typeface="Wingdings" panose="05000000000000000000" pitchFamily="2" charset="2"/>
              </a:rPr>
              <a:t>ECTS, se puede </a:t>
            </a:r>
            <a:r>
              <a:rPr lang="es-ES" sz="2000" dirty="0">
                <a:latin typeface="Verdana" pitchFamily="34" charset="0"/>
                <a:sym typeface="Wingdings" panose="05000000000000000000" pitchFamily="2" charset="2"/>
              </a:rPr>
              <a:t>solicitar la autorización para ampliar la matrícula hasta 30 ECTS </a:t>
            </a:r>
            <a:r>
              <a:rPr lang="es-ES" sz="2000" dirty="0" smtClean="0">
                <a:latin typeface="Verdana" pitchFamily="34" charset="0"/>
                <a:sym typeface="Wingdings" panose="05000000000000000000" pitchFamily="2" charset="2"/>
              </a:rPr>
              <a:t>(instancia a </a:t>
            </a:r>
            <a:r>
              <a:rPr lang="es-ES" sz="2000" dirty="0">
                <a:latin typeface="Verdana" pitchFamily="34" charset="0"/>
                <a:sym typeface="Wingdings" panose="05000000000000000000" pitchFamily="2" charset="2"/>
              </a:rPr>
              <a:t>través de e-secretaria</a:t>
            </a:r>
            <a:r>
              <a:rPr lang="es-ES" sz="2000" dirty="0" smtClean="0">
                <a:latin typeface="Verdana" pitchFamily="34" charset="0"/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s-ES" sz="2000" dirty="0">
              <a:latin typeface="Verdana" pitchFamily="34" charset="0"/>
              <a:sym typeface="Wingdings" panose="05000000000000000000" pitchFamily="2" charset="2"/>
            </a:endParaRPr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47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letxa dreta 4"/>
          <p:cNvSpPr/>
          <p:nvPr/>
        </p:nvSpPr>
        <p:spPr>
          <a:xfrm>
            <a:off x="4420784" y="3199879"/>
            <a:ext cx="439248" cy="360040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114" y="1133990"/>
            <a:ext cx="4000910" cy="4887298"/>
          </a:xfrm>
          <a:prstGeom prst="rect">
            <a:avLst/>
          </a:prstGeom>
        </p:spPr>
      </p:pic>
      <p:pic>
        <p:nvPicPr>
          <p:cNvPr id="4" name="Imat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792" y="1171841"/>
            <a:ext cx="3798672" cy="476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t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792" y="2300070"/>
            <a:ext cx="3623302" cy="2474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Crida oval 1"/>
          <p:cNvSpPr/>
          <p:nvPr/>
        </p:nvSpPr>
        <p:spPr>
          <a:xfrm>
            <a:off x="4632921" y="2564904"/>
            <a:ext cx="1296144" cy="216024"/>
          </a:xfrm>
          <a:prstGeom prst="wedgeEllipseCallout">
            <a:avLst>
              <a:gd name="adj1" fmla="val -136784"/>
              <a:gd name="adj2" fmla="val 313958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4" name="Imat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235" y="1623268"/>
            <a:ext cx="3291685" cy="39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tge 8"/>
          <p:cNvPicPr>
            <a:picLocks noChangeAspect="1"/>
          </p:cNvPicPr>
          <p:nvPr/>
        </p:nvPicPr>
        <p:blipFill rotWithShape="1">
          <a:blip r:embed="rId4"/>
          <a:srcRect l="5128" t="-444" r="4262" b="13987"/>
          <a:stretch/>
        </p:blipFill>
        <p:spPr>
          <a:xfrm>
            <a:off x="4798280" y="3356992"/>
            <a:ext cx="4106113" cy="2091794"/>
          </a:xfrm>
          <a:prstGeom prst="rect">
            <a:avLst/>
          </a:prstGeom>
        </p:spPr>
      </p:pic>
      <p:sp>
        <p:nvSpPr>
          <p:cNvPr id="5" name="QuadreDeText 4"/>
          <p:cNvSpPr txBox="1"/>
          <p:nvPr/>
        </p:nvSpPr>
        <p:spPr>
          <a:xfrm>
            <a:off x="395536" y="1462395"/>
            <a:ext cx="6545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dirty="0"/>
              <a:t>https://etseib.upc.edu/ca/estudis/portal-dassignatures-i-horaris</a:t>
            </a:r>
          </a:p>
        </p:txBody>
      </p:sp>
      <p:sp>
        <p:nvSpPr>
          <p:cNvPr id="8" name="Oval 7"/>
          <p:cNvSpPr/>
          <p:nvPr/>
        </p:nvSpPr>
        <p:spPr>
          <a:xfrm>
            <a:off x="7092280" y="3429000"/>
            <a:ext cx="1224136" cy="5760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3" name="Imat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2220798"/>
            <a:ext cx="3936659" cy="274559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Oval 14"/>
          <p:cNvSpPr/>
          <p:nvPr/>
        </p:nvSpPr>
        <p:spPr>
          <a:xfrm>
            <a:off x="827584" y="3356992"/>
            <a:ext cx="100811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6" name="Oval 15"/>
          <p:cNvSpPr/>
          <p:nvPr/>
        </p:nvSpPr>
        <p:spPr>
          <a:xfrm>
            <a:off x="3075216" y="3350443"/>
            <a:ext cx="115212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5429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t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792" y="2300070"/>
            <a:ext cx="3623302" cy="2474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Crida oval 1"/>
          <p:cNvSpPr/>
          <p:nvPr/>
        </p:nvSpPr>
        <p:spPr>
          <a:xfrm>
            <a:off x="4585070" y="3228344"/>
            <a:ext cx="1296144" cy="216024"/>
          </a:xfrm>
          <a:prstGeom prst="wedgeEllipseCallout">
            <a:avLst>
              <a:gd name="adj1" fmla="val -127005"/>
              <a:gd name="adj2" fmla="val 171464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1700808"/>
            <a:ext cx="276225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Información académica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t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792" y="2300070"/>
            <a:ext cx="3623302" cy="24744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t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1772816"/>
            <a:ext cx="4283968" cy="3243969"/>
          </a:xfrm>
          <a:prstGeom prst="rect">
            <a:avLst/>
          </a:prstGeom>
        </p:spPr>
      </p:pic>
      <p:sp>
        <p:nvSpPr>
          <p:cNvPr id="2" name="Crida oval 1"/>
          <p:cNvSpPr/>
          <p:nvPr/>
        </p:nvSpPr>
        <p:spPr>
          <a:xfrm>
            <a:off x="4860032" y="4482270"/>
            <a:ext cx="1296144" cy="216024"/>
          </a:xfrm>
          <a:prstGeom prst="wedgeEllipseCallout">
            <a:avLst>
              <a:gd name="adj1" fmla="val -92778"/>
              <a:gd name="adj2" fmla="val -276968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827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107504" y="1311902"/>
            <a:ext cx="5328592" cy="426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1A4677"/>
                </a:solidFill>
                <a:latin typeface="Verdana" pitchFamily="34" charset="0"/>
              </a:rPr>
              <a:t>ATENEA </a:t>
            </a:r>
            <a:r>
              <a:rPr lang="es-ES" sz="1600" dirty="0"/>
              <a:t>	</a:t>
            </a:r>
            <a:endParaRPr lang="es-ES" sz="1600" dirty="0" smtClean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400" b="1" dirty="0" smtClean="0">
                <a:solidFill>
                  <a:srgbClr val="66CCFF"/>
                </a:solidFill>
              </a:rPr>
              <a:t>Mismo </a:t>
            </a:r>
            <a:r>
              <a:rPr lang="es-ES" sz="1400" b="1" dirty="0">
                <a:solidFill>
                  <a:srgbClr val="66CCFF"/>
                </a:solidFill>
              </a:rPr>
              <a:t>nombre de usuario y contraseña de la e-secretaria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400" dirty="0"/>
              <a:t>	(acceso 24 horas posterior a la matrícula)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Apuntes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Presentaciones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Exámenes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Notas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Comunicaciones</a:t>
            </a:r>
          </a:p>
          <a:p>
            <a:pPr marL="1200150" lvl="2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  <a:defRPr/>
            </a:pPr>
            <a:r>
              <a:rPr lang="es-ES" sz="1600" dirty="0"/>
              <a:t>Prácticas …</a:t>
            </a:r>
          </a:p>
          <a:p>
            <a:pPr lvl="1"/>
            <a:endParaRPr lang="es-ES" sz="1600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1600" dirty="0">
              <a:solidFill>
                <a:srgbClr val="1A4677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291619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smtClean="0">
                <a:solidFill>
                  <a:srgbClr val="DDDDDD"/>
                </a:solidFill>
                <a:latin typeface="Lucida Console" pitchFamily="49" charset="0"/>
              </a:rPr>
              <a:t>Intranet Académica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pic>
        <p:nvPicPr>
          <p:cNvPr id="169986" name="Picture 2" descr="Atenea, (obriu en una finestra nova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68034"/>
            <a:ext cx="2851517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t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1" name="Connector recte 10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8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Carnet de estudiante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67280" y="2088958"/>
            <a:ext cx="8165160" cy="8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s-ES" sz="1600" b="1" dirty="0" smtClean="0">
                <a:latin typeface="Verdana" pitchFamily="34" charset="0"/>
              </a:rPr>
              <a:t>Procedimiento:  </a:t>
            </a:r>
            <a:r>
              <a:rPr lang="es-ES" sz="1200" dirty="0" smtClean="0">
                <a:latin typeface="Verdana" pitchFamily="34" charset="0"/>
              </a:rPr>
              <a:t>Subir la foto en la intranet e-secretaria. Se </a:t>
            </a:r>
            <a:r>
              <a:rPr lang="es-ES" sz="1200" dirty="0">
                <a:latin typeface="Verdana" pitchFamily="34" charset="0"/>
              </a:rPr>
              <a:t>manda por correo al domicilio que se especifique en el sistema</a:t>
            </a:r>
            <a:r>
              <a:rPr lang="es-ES" sz="1200" dirty="0" smtClean="0">
                <a:latin typeface="Verdana" pitchFamily="34" charset="0"/>
              </a:rPr>
              <a:t>. Tiempo de espera aproximado 15 días. Entretanto la copia de la matrícula es válida como carnet de estudiante provisional.</a:t>
            </a:r>
            <a:endParaRPr lang="en-US" sz="1600" dirty="0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0225">
            <a:off x="234611" y="151469"/>
            <a:ext cx="2696253" cy="176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t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3" name="Connector recte 12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Imat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985653"/>
            <a:ext cx="7912482" cy="303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t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65080"/>
            <a:ext cx="1220072" cy="1220072"/>
          </a:xfrm>
          <a:prstGeom prst="rect">
            <a:avLst/>
          </a:prstGeom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3108" y="286994"/>
            <a:ext cx="8964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2800" b="1" dirty="0">
                <a:solidFill>
                  <a:srgbClr val="DDDDDD"/>
                </a:solidFill>
                <a:latin typeface="Lucida Console" pitchFamily="49" charset="0"/>
              </a:rPr>
              <a:t>Delegación y asociaciones de estudiantes</a:t>
            </a:r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9" name="Connector recte 8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29 Imagen" descr="delegacio_Estudiants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268760"/>
            <a:ext cx="22145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24 Imagen" descr="cat03-2 peti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8519" y="1163249"/>
            <a:ext cx="3113211" cy="1525472"/>
          </a:xfrm>
          <a:prstGeom prst="rect">
            <a:avLst/>
          </a:prstGeom>
        </p:spPr>
      </p:pic>
      <p:pic>
        <p:nvPicPr>
          <p:cNvPr id="14" name="32 Imagen" descr="forum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78203" y="1268760"/>
            <a:ext cx="2011443" cy="59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30 Imagen" descr="altreforum 09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186684"/>
            <a:ext cx="8763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34 Imagen" descr="logo eng sense fronteres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4785" y="2835051"/>
            <a:ext cx="1658938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28 Imagen" descr="club esportiu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3199354"/>
            <a:ext cx="900383" cy="63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27 Imagen" descr="logo_best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58350" y="2961835"/>
            <a:ext cx="1382801" cy="70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31 Imagen" descr="CCEclassic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29817" y="3412620"/>
            <a:ext cx="107156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22 Imagen" descr="a3e blanc i negre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01380" y="2979406"/>
            <a:ext cx="8778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33 Imagen" descr="iaeste etseib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52305" y="3121672"/>
            <a:ext cx="898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17 CuadroTexto"/>
          <p:cNvSpPr txBox="1">
            <a:spLocks noChangeArrowheads="1"/>
          </p:cNvSpPr>
          <p:nvPr/>
        </p:nvSpPr>
        <p:spPr bwMode="auto">
          <a:xfrm>
            <a:off x="851385" y="3888354"/>
            <a:ext cx="3595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dirty="0"/>
              <a:t>ESN – Erasmus </a:t>
            </a:r>
            <a:r>
              <a:rPr lang="es-ES" dirty="0" err="1"/>
              <a:t>Student</a:t>
            </a:r>
            <a:r>
              <a:rPr lang="es-ES" dirty="0"/>
              <a:t> Network</a:t>
            </a:r>
          </a:p>
        </p:txBody>
      </p:sp>
      <p:sp>
        <p:nvSpPr>
          <p:cNvPr id="24" name="11 CuadroTexto"/>
          <p:cNvSpPr txBox="1">
            <a:spLocks noChangeArrowheads="1"/>
          </p:cNvSpPr>
          <p:nvPr/>
        </p:nvSpPr>
        <p:spPr bwMode="auto">
          <a:xfrm>
            <a:off x="2227893" y="4768579"/>
            <a:ext cx="2708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400" dirty="0">
                <a:latin typeface="Verdana" pitchFamily="34" charset="0"/>
              </a:rPr>
              <a:t>Dia de la Música</a:t>
            </a:r>
            <a:endParaRPr lang="es-ES" sz="2400" dirty="0"/>
          </a:p>
        </p:txBody>
      </p:sp>
      <p:sp>
        <p:nvSpPr>
          <p:cNvPr id="25" name="13 Rectángulo"/>
          <p:cNvSpPr>
            <a:spLocks noChangeArrowheads="1"/>
          </p:cNvSpPr>
          <p:nvPr/>
        </p:nvSpPr>
        <p:spPr bwMode="auto">
          <a:xfrm>
            <a:off x="2234504" y="5454683"/>
            <a:ext cx="2735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400" dirty="0">
                <a:latin typeface="Verdana" pitchFamily="34" charset="0"/>
              </a:rPr>
              <a:t>Festa de l’Escola</a:t>
            </a:r>
            <a:endParaRPr lang="es-ES" sz="2400" dirty="0"/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0688" y="4310552"/>
            <a:ext cx="2369820" cy="157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pic>
        <p:nvPicPr>
          <p:cNvPr id="9" name="Pictur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1" b="26972"/>
          <a:stretch/>
        </p:blipFill>
        <p:spPr bwMode="auto">
          <a:xfrm>
            <a:off x="827584" y="2564904"/>
            <a:ext cx="4674401" cy="2176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2662746"/>
            <a:ext cx="2752725" cy="1981200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582738" y="381000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smtClean="0">
                <a:solidFill>
                  <a:srgbClr val="DDDDDD"/>
                </a:solidFill>
                <a:latin typeface="Lucida Console" pitchFamily="49" charset="0"/>
              </a:rPr>
              <a:t>Infórmate!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45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4" name="Connector recte 3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ipse 3"/>
          <p:cNvSpPr/>
          <p:nvPr/>
        </p:nvSpPr>
        <p:spPr>
          <a:xfrm>
            <a:off x="765395" y="1532986"/>
            <a:ext cx="2590800" cy="1828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CuadroTexto 4"/>
          <p:cNvSpPr txBox="1"/>
          <p:nvPr/>
        </p:nvSpPr>
        <p:spPr>
          <a:xfrm>
            <a:off x="1222595" y="1913986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UPC</a:t>
            </a:r>
          </a:p>
        </p:txBody>
      </p:sp>
      <p:sp>
        <p:nvSpPr>
          <p:cNvPr id="11" name="Elipse 6"/>
          <p:cNvSpPr/>
          <p:nvPr/>
        </p:nvSpPr>
        <p:spPr>
          <a:xfrm>
            <a:off x="4118195" y="1228186"/>
            <a:ext cx="4572000" cy="2438400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CuadroTexto 7"/>
          <p:cNvSpPr txBox="1"/>
          <p:nvPr/>
        </p:nvSpPr>
        <p:spPr>
          <a:xfrm>
            <a:off x="5032595" y="1456786"/>
            <a:ext cx="335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       17  centros</a:t>
            </a:r>
          </a:p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      30   departamentos</a:t>
            </a:r>
          </a:p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        4   institutos</a:t>
            </a:r>
          </a:p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30.155   estudiantes</a:t>
            </a:r>
          </a:p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      70   grados</a:t>
            </a:r>
          </a:p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      73   másteres       </a:t>
            </a:r>
            <a:endParaRPr lang="es-ES_tradnl" sz="2000" dirty="0">
              <a:solidFill>
                <a:schemeClr val="accent1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14" name="Elipse 15"/>
          <p:cNvSpPr/>
          <p:nvPr/>
        </p:nvSpPr>
        <p:spPr>
          <a:xfrm>
            <a:off x="4266759" y="4046572"/>
            <a:ext cx="4572000" cy="1898443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accent2"/>
              </a:solidFill>
            </a:endParaRPr>
          </a:p>
        </p:txBody>
      </p:sp>
      <p:sp>
        <p:nvSpPr>
          <p:cNvPr id="15" name="CuadroTexto 16"/>
          <p:cNvSpPr txBox="1"/>
          <p:nvPr/>
        </p:nvSpPr>
        <p:spPr>
          <a:xfrm>
            <a:off x="5104959" y="3916857"/>
            <a:ext cx="335280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    </a:t>
            </a:r>
          </a:p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    16   departamentos</a:t>
            </a:r>
          </a:p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      2   institutos</a:t>
            </a:r>
          </a:p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3379   estudiantes</a:t>
            </a:r>
          </a:p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      2   grado (GETI)</a:t>
            </a:r>
          </a:p>
          <a:p>
            <a:r>
              <a:rPr lang="es-ES_tradnl" sz="20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       13   másteres       </a:t>
            </a:r>
            <a:endParaRPr lang="es-ES_tradnl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cxnSp>
        <p:nvCxnSpPr>
          <p:cNvPr id="16" name="Conector recto de flecha 17"/>
          <p:cNvCxnSpPr>
            <a:endCxn id="14" idx="2"/>
          </p:cNvCxnSpPr>
          <p:nvPr/>
        </p:nvCxnSpPr>
        <p:spPr>
          <a:xfrm>
            <a:off x="3657159" y="4979185"/>
            <a:ext cx="609600" cy="16609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8"/>
          <p:cNvCxnSpPr/>
          <p:nvPr/>
        </p:nvCxnSpPr>
        <p:spPr>
          <a:xfrm>
            <a:off x="3356195" y="2340930"/>
            <a:ext cx="762000" cy="158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21"/>
          <p:cNvSpPr txBox="1"/>
          <p:nvPr/>
        </p:nvSpPr>
        <p:spPr>
          <a:xfrm>
            <a:off x="1222595" y="259978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Universidad</a:t>
            </a:r>
          </a:p>
        </p:txBody>
      </p:sp>
      <p:sp>
        <p:nvSpPr>
          <p:cNvPr id="20" name="Elipse 5"/>
          <p:cNvSpPr/>
          <p:nvPr/>
        </p:nvSpPr>
        <p:spPr>
          <a:xfrm>
            <a:off x="532959" y="4046572"/>
            <a:ext cx="3124200" cy="1828800"/>
          </a:xfrm>
          <a:prstGeom prst="ellipse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9"/>
          <p:cNvSpPr/>
          <p:nvPr/>
        </p:nvSpPr>
        <p:spPr>
          <a:xfrm>
            <a:off x="5032595" y="1304386"/>
            <a:ext cx="2590800" cy="609600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2" name="Conector recto de flecha 11"/>
          <p:cNvCxnSpPr>
            <a:stCxn id="21" idx="3"/>
            <a:endCxn id="20" idx="7"/>
          </p:cNvCxnSpPr>
          <p:nvPr/>
        </p:nvCxnSpPr>
        <p:spPr>
          <a:xfrm flipH="1">
            <a:off x="3199631" y="1824712"/>
            <a:ext cx="2212378" cy="2489682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uadroTexto 13"/>
          <p:cNvSpPr txBox="1"/>
          <p:nvPr/>
        </p:nvSpPr>
        <p:spPr>
          <a:xfrm>
            <a:off x="761559" y="4493177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ETSEIB</a:t>
            </a:r>
          </a:p>
        </p:txBody>
      </p:sp>
      <p:sp>
        <p:nvSpPr>
          <p:cNvPr id="24" name="CuadroTexto 22"/>
          <p:cNvSpPr txBox="1"/>
          <p:nvPr/>
        </p:nvSpPr>
        <p:spPr>
          <a:xfrm>
            <a:off x="1599759" y="5170462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Escuela</a:t>
            </a:r>
            <a:endParaRPr lang="es-ES_tradnl" sz="2000" dirty="0">
              <a:solidFill>
                <a:schemeClr val="accent1">
                  <a:lumMod val="75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0" grpId="0" animBg="1"/>
      <p:bldP spid="21" grpId="0" animBg="1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4" name="Connector recte 3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Elipse 2"/>
          <p:cNvSpPr/>
          <p:nvPr/>
        </p:nvSpPr>
        <p:spPr>
          <a:xfrm>
            <a:off x="1585237" y="2585478"/>
            <a:ext cx="2808312" cy="172819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7" name="CuadroTexto 5"/>
          <p:cNvSpPr txBox="1"/>
          <p:nvPr/>
        </p:nvSpPr>
        <p:spPr>
          <a:xfrm>
            <a:off x="1480589" y="2961382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COMUNITAT</a:t>
            </a:r>
          </a:p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ETSEIB</a:t>
            </a:r>
            <a:endParaRPr lang="es-ES_tradnl" sz="32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48" name="CuadroTexto 8"/>
          <p:cNvSpPr txBox="1"/>
          <p:nvPr/>
        </p:nvSpPr>
        <p:spPr>
          <a:xfrm>
            <a:off x="2955743" y="1272304"/>
            <a:ext cx="4189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3400</a:t>
            </a:r>
          </a:p>
          <a:p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estudiantes </a:t>
            </a:r>
            <a:r>
              <a:rPr lang="es-ES_tradn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 </a:t>
            </a:r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grado y máster universitario</a:t>
            </a:r>
            <a:endParaRPr lang="es-ES_tradnl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9" name="Conector recto 10"/>
          <p:cNvCxnSpPr/>
          <p:nvPr/>
        </p:nvCxnSpPr>
        <p:spPr>
          <a:xfrm rot="5400000" flipH="1" flipV="1">
            <a:off x="1784992" y="4225501"/>
            <a:ext cx="533362" cy="48335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11"/>
          <p:cNvCxnSpPr/>
          <p:nvPr/>
        </p:nvCxnSpPr>
        <p:spPr>
          <a:xfrm>
            <a:off x="4330275" y="3647636"/>
            <a:ext cx="1893959" cy="268926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12"/>
          <p:cNvCxnSpPr/>
          <p:nvPr/>
        </p:nvCxnSpPr>
        <p:spPr>
          <a:xfrm flipH="1">
            <a:off x="3610195" y="2007801"/>
            <a:ext cx="842194" cy="678511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CuadroTexto 23"/>
          <p:cNvSpPr txBox="1"/>
          <p:nvPr/>
        </p:nvSpPr>
        <p:spPr>
          <a:xfrm>
            <a:off x="601954" y="4647994"/>
            <a:ext cx="17947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446</a:t>
            </a:r>
          </a:p>
          <a:p>
            <a:r>
              <a:rPr lang="es-ES_tradn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personal </a:t>
            </a:r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docente</a:t>
            </a:r>
            <a:endParaRPr lang="es-ES_tradnl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y </a:t>
            </a:r>
            <a:r>
              <a:rPr lang="es-ES_tradn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investigador</a:t>
            </a:r>
          </a:p>
        </p:txBody>
      </p:sp>
      <p:sp>
        <p:nvSpPr>
          <p:cNvPr id="54" name="CuadroTexto 24"/>
          <p:cNvSpPr txBox="1"/>
          <p:nvPr/>
        </p:nvSpPr>
        <p:spPr>
          <a:xfrm>
            <a:off x="4137910" y="4722160"/>
            <a:ext cx="27488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126 </a:t>
            </a:r>
          </a:p>
          <a:p>
            <a:r>
              <a:rPr lang="es-ES_tradn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personal </a:t>
            </a:r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 administración </a:t>
            </a:r>
            <a:endParaRPr lang="es-ES_tradnl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y servicios</a:t>
            </a:r>
            <a:endParaRPr lang="es-ES_tradnl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65" name="CuadroTexto 31"/>
          <p:cNvSpPr txBox="1"/>
          <p:nvPr/>
        </p:nvSpPr>
        <p:spPr>
          <a:xfrm>
            <a:off x="6392806" y="3697069"/>
            <a:ext cx="1491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200 </a:t>
            </a:r>
          </a:p>
          <a:p>
            <a:r>
              <a:rPr lang="es-ES_tradnl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ETSEIB </a:t>
            </a:r>
            <a:r>
              <a:rPr lang="es-ES_tradnl" i="1" dirty="0" err="1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alumni</a:t>
            </a:r>
            <a:endParaRPr lang="es-ES_tradnl" i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66" name="Conector recto 39"/>
          <p:cNvCxnSpPr/>
          <p:nvPr/>
        </p:nvCxnSpPr>
        <p:spPr>
          <a:xfrm>
            <a:off x="3754211" y="4200498"/>
            <a:ext cx="383699" cy="64370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07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7504" y="1112550"/>
            <a:ext cx="8363260" cy="484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100"/>
              </a:spcBef>
            </a:pPr>
            <a:r>
              <a:rPr lang="es-ES_tradnl" sz="1400" b="1" dirty="0" smtClean="0">
                <a:solidFill>
                  <a:srgbClr val="004376"/>
                </a:solidFill>
                <a:latin typeface="Verdana" pitchFamily="34" charset="0"/>
              </a:rPr>
              <a:t>Estudios </a:t>
            </a:r>
            <a:r>
              <a:rPr lang="es-ES_tradnl" sz="1400" b="1" dirty="0">
                <a:solidFill>
                  <a:srgbClr val="004376"/>
                </a:solidFill>
                <a:latin typeface="Verdana" pitchFamily="34" charset="0"/>
              </a:rPr>
              <a:t>de Máster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SC, Transporte y Movilidad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Industrial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</a:t>
            </a:r>
            <a:r>
              <a:rPr lang="es-ES_tradnl" sz="1400" dirty="0" smtClean="0">
                <a:latin typeface="Verdana" pitchFamily="34" charset="0"/>
              </a:rPr>
              <a:t>+ Automática </a:t>
            </a:r>
            <a:r>
              <a:rPr lang="es-ES_tradnl" sz="1400" dirty="0">
                <a:latin typeface="Verdana" pitchFamily="34" charset="0"/>
              </a:rPr>
              <a:t>y Robótica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Automoción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Organización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de la Energía</a:t>
            </a:r>
          </a:p>
          <a:p>
            <a:pPr lvl="3">
              <a:lnSpc>
                <a:spcPct val="120000"/>
              </a:lnSpc>
              <a:spcBef>
                <a:spcPts val="500"/>
              </a:spcBef>
            </a:pPr>
            <a:r>
              <a:rPr lang="es-ES_tradnl" sz="1400" dirty="0">
                <a:latin typeface="Verdana" pitchFamily="34" charset="0"/>
              </a:rPr>
              <a:t>Doble máster MEI + Ingeniería Nuclear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la Energía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Biomédica (con la UB)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Organización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Automática y Robótica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de Automoción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Ingeniería Nuclear </a:t>
            </a:r>
          </a:p>
          <a:p>
            <a:pPr lvl="2">
              <a:lnSpc>
                <a:spcPct val="120000"/>
              </a:lnSpc>
              <a:spcBef>
                <a:spcPts val="500"/>
              </a:spcBef>
              <a:buFont typeface="Wingdings" pitchFamily="2" charset="2"/>
              <a:buChar char="§"/>
            </a:pPr>
            <a:r>
              <a:rPr lang="es-ES_tradnl" sz="1400" dirty="0">
                <a:latin typeface="Verdana" pitchFamily="34" charset="0"/>
              </a:rPr>
              <a:t> Programas InnoEnergy (EMINE, </a:t>
            </a:r>
            <a:r>
              <a:rPr lang="es-ES_tradnl" sz="1400" dirty="0" err="1">
                <a:latin typeface="Verdana" pitchFamily="34" charset="0"/>
              </a:rPr>
              <a:t>RenE</a:t>
            </a:r>
            <a:r>
              <a:rPr lang="es-ES_tradnl" sz="1400" dirty="0">
                <a:latin typeface="Verdana" pitchFamily="34" charset="0"/>
              </a:rPr>
              <a:t>, SELECT, SENSE, Smart </a:t>
            </a:r>
            <a:r>
              <a:rPr lang="es-ES_tradnl" sz="1400" dirty="0" err="1">
                <a:latin typeface="Verdana" pitchFamily="34" charset="0"/>
              </a:rPr>
              <a:t>Cities</a:t>
            </a:r>
            <a:r>
              <a:rPr lang="es-ES_tradnl" sz="1400" dirty="0" smtClean="0">
                <a:latin typeface="Verdana" pitchFamily="34" charset="0"/>
              </a:rPr>
              <a:t>)</a:t>
            </a:r>
            <a:endParaRPr lang="es-ES_tradnl" sz="1400" dirty="0">
              <a:latin typeface="Verdana" pitchFamily="34" charset="0"/>
            </a:endParaRPr>
          </a:p>
        </p:txBody>
      </p:sp>
      <p:pic>
        <p:nvPicPr>
          <p:cNvPr id="6" name="Picture 7" descr="http://www.upc.edu/config-ca/imatges/fan-upc-en-imatges/foto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40768"/>
            <a:ext cx="2088232" cy="139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http://erenovable.com/wp-content/uploads/parc_eolic_es_mila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86" y="2819326"/>
            <a:ext cx="2073324" cy="276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691680" y="260648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La ETSEIB</a:t>
            </a:r>
          </a:p>
        </p:txBody>
      </p:sp>
      <p:pic>
        <p:nvPicPr>
          <p:cNvPr id="12" name="Imat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3" name="Connector recte 12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2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396875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>
                <a:solidFill>
                  <a:srgbClr val="DDDDDD"/>
                </a:solidFill>
                <a:latin typeface="Lucida Console" pitchFamily="49" charset="0"/>
              </a:rPr>
              <a:t>Responsables Académicos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43608" y="1469453"/>
            <a:ext cx="554461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Subdirector </a:t>
            </a:r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de Política Académica</a:t>
            </a:r>
          </a:p>
          <a:p>
            <a:r>
              <a:rPr lang="es-ES" sz="1400" dirty="0"/>
              <a:t>Dr. Francisco Javier Giménez</a:t>
            </a:r>
          </a:p>
          <a:p>
            <a:r>
              <a:rPr lang="es-ES" sz="1400" dirty="0" smtClean="0"/>
              <a:t>(francisco.javier.gimenez@upc.edu</a:t>
            </a:r>
            <a:r>
              <a:rPr lang="es-ES" sz="1400" dirty="0"/>
              <a:t>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Subdirector </a:t>
            </a:r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Jefe de </a:t>
            </a:r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Estudios </a:t>
            </a:r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de </a:t>
            </a:r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Máster</a:t>
            </a:r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dirty="0"/>
              <a:t>Dr. Manel Mateo </a:t>
            </a:r>
          </a:p>
          <a:p>
            <a:r>
              <a:rPr lang="es-ES" sz="1400" dirty="0"/>
              <a:t>(manel.mateo@upc.edu</a:t>
            </a:r>
            <a:r>
              <a:rPr lang="es-ES" sz="1400" dirty="0" smtClean="0"/>
              <a:t>)</a:t>
            </a:r>
          </a:p>
          <a:p>
            <a:endParaRPr lang="es-ES" sz="1400" dirty="0" smtClean="0"/>
          </a:p>
          <a:p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Subdirectora Jefa </a:t>
            </a:r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de </a:t>
            </a:r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Estudios </a:t>
            </a:r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de </a:t>
            </a:r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Industriales</a:t>
            </a:r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dirty="0" smtClean="0"/>
              <a:t>Dra. Carme </a:t>
            </a:r>
            <a:r>
              <a:rPr lang="es-ES" sz="1400" dirty="0" err="1" smtClean="0"/>
              <a:t>Pretel</a:t>
            </a:r>
            <a:endParaRPr lang="es-ES" sz="1400" dirty="0"/>
          </a:p>
          <a:p>
            <a:r>
              <a:rPr lang="es-ES" sz="1400" dirty="0" smtClean="0"/>
              <a:t>(carme.pretel@upc.edu</a:t>
            </a:r>
            <a:r>
              <a:rPr lang="es-ES" sz="1400" dirty="0"/>
              <a:t>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Subdirector de Internacionalización</a:t>
            </a:r>
          </a:p>
          <a:p>
            <a:r>
              <a:rPr lang="es-ES" sz="1400" dirty="0" smtClean="0"/>
              <a:t>Dr</a:t>
            </a:r>
            <a:r>
              <a:rPr lang="es-ES" sz="1400" dirty="0"/>
              <a:t>. Lucas van Wunnik </a:t>
            </a:r>
          </a:p>
          <a:p>
            <a:r>
              <a:rPr lang="es-ES" sz="1400" dirty="0"/>
              <a:t>(lucas.van.wunnik@upc.edu)</a:t>
            </a:r>
          </a:p>
          <a:p>
            <a:endParaRPr lang="es-ES" sz="1400" b="1" dirty="0">
              <a:solidFill>
                <a:srgbClr val="1A4677"/>
              </a:solidFill>
              <a:latin typeface="Verdana" pitchFamily="34" charset="0"/>
            </a:endParaRPr>
          </a:p>
          <a:p>
            <a:r>
              <a:rPr lang="es-ES" sz="1400" b="1" dirty="0">
                <a:solidFill>
                  <a:srgbClr val="1A4677"/>
                </a:solidFill>
                <a:latin typeface="Verdana" pitchFamily="34" charset="0"/>
              </a:rPr>
              <a:t>Coordinadores de los </a:t>
            </a:r>
            <a:r>
              <a:rPr lang="es-ES" sz="1400" b="1" dirty="0" smtClean="0">
                <a:solidFill>
                  <a:srgbClr val="1A4677"/>
                </a:solidFill>
                <a:latin typeface="Verdana" pitchFamily="34" charset="0"/>
              </a:rPr>
              <a:t>Másteres</a:t>
            </a:r>
            <a:endParaRPr lang="es-ES" sz="1400" dirty="0"/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8" name="Connector recte 7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5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376320" y="1366486"/>
            <a:ext cx="8640960" cy="467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sz="1600" b="1" dirty="0" smtClean="0">
                <a:solidFill>
                  <a:srgbClr val="1A4677"/>
                </a:solidFill>
                <a:latin typeface="Verdana" pitchFamily="34" charset="0"/>
              </a:rPr>
              <a:t>SIAE 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(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Servicio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de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Información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y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Atención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al </a:t>
            </a:r>
            <a:r>
              <a:rPr lang="en-US" sz="1600" b="1" dirty="0" err="1" smtClean="0">
                <a:solidFill>
                  <a:srgbClr val="1A4677"/>
                </a:solidFill>
                <a:latin typeface="Verdana" pitchFamily="34" charset="0"/>
              </a:rPr>
              <a:t>Estudiante</a:t>
            </a:r>
            <a:r>
              <a:rPr lang="en-US" sz="1600" b="1" dirty="0" smtClean="0">
                <a:solidFill>
                  <a:srgbClr val="1A4677"/>
                </a:solidFill>
                <a:latin typeface="Verdana" pitchFamily="34" charset="0"/>
              </a:rPr>
              <a:t>) </a:t>
            </a:r>
            <a:r>
              <a:rPr lang="es-ES" sz="1400" i="1" dirty="0" smtClean="0"/>
              <a:t>Consultas </a:t>
            </a:r>
            <a:r>
              <a:rPr lang="es-ES" sz="1400" i="1" dirty="0"/>
              <a:t>de los estudiantes sobre los trámites administrativos / normativa </a:t>
            </a:r>
            <a:r>
              <a:rPr lang="es-ES" sz="1400" i="1" dirty="0" smtClean="0"/>
              <a:t>académica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600" b="1" dirty="0" smtClean="0"/>
              <a:t>	Solicitudes de información (</a:t>
            </a:r>
            <a:r>
              <a:rPr lang="es-ES" sz="1600" b="1" dirty="0" err="1" smtClean="0"/>
              <a:t>tiquets</a:t>
            </a:r>
            <a:r>
              <a:rPr lang="es-ES" sz="1600" dirty="0" smtClean="0"/>
              <a:t>)</a:t>
            </a:r>
            <a:endParaRPr lang="es-ES" sz="1600" b="1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s-ES" sz="1600" b="1" dirty="0" smtClean="0"/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endParaRPr lang="ca-ES" sz="1600" dirty="0" smtClean="0">
              <a:hlinkClick r:id="rId3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ca-ES" sz="1600" dirty="0" smtClean="0">
                <a:hlinkClick r:id="rId3"/>
              </a:rPr>
              <a:t>https</a:t>
            </a:r>
            <a:r>
              <a:rPr lang="ca-ES" sz="1600" dirty="0">
                <a:hlinkClick r:id="rId3"/>
              </a:rPr>
              <a:t>://demana.upc.edu/etseib/</a:t>
            </a:r>
            <a:endParaRPr lang="es-ES" sz="1600" b="1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s-ES" sz="1600" b="1" dirty="0" smtClean="0"/>
              <a:t>	Gestión </a:t>
            </a:r>
            <a:r>
              <a:rPr lang="es-ES" sz="1600" b="1" dirty="0"/>
              <a:t>de solicitudes </a:t>
            </a:r>
            <a:r>
              <a:rPr lang="es-ES" sz="1600" b="1" dirty="0" smtClean="0"/>
              <a:t>e-Secretaria</a:t>
            </a:r>
            <a:endParaRPr lang="es-ES" sz="1600" dirty="0"/>
          </a:p>
          <a:p>
            <a:pPr marL="354013" lvl="1"/>
            <a:r>
              <a:rPr lang="es-ES" sz="1400" i="1" dirty="0" smtClean="0"/>
              <a:t>	Consultar </a:t>
            </a:r>
            <a:r>
              <a:rPr lang="es-ES" sz="1400" i="1" dirty="0"/>
              <a:t>el expediente académico o realizar trámites académicos relacionados con la </a:t>
            </a:r>
            <a:r>
              <a:rPr lang="es-ES" sz="1400" i="1" dirty="0" smtClean="0"/>
              <a:t>	matrícula</a:t>
            </a:r>
            <a:r>
              <a:rPr lang="es-ES" sz="1400" i="1" dirty="0"/>
              <a:t>, permanencia, certificaciones…</a:t>
            </a:r>
          </a:p>
          <a:p>
            <a:pPr lvl="1"/>
            <a:endParaRPr lang="es-ES" sz="1600" dirty="0"/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ca-ES" sz="1600" dirty="0" smtClean="0">
              <a:hlinkClick r:id="rId4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ca-ES" sz="1600" dirty="0" smtClean="0">
                <a:hlinkClick r:id="rId4"/>
              </a:rPr>
              <a:t>https</a:t>
            </a:r>
            <a:r>
              <a:rPr lang="ca-ES" sz="1600" dirty="0">
                <a:hlinkClick r:id="rId4"/>
              </a:rPr>
              <a:t>://</a:t>
            </a:r>
            <a:r>
              <a:rPr lang="ca-ES" sz="1600" dirty="0" smtClean="0">
                <a:hlinkClick r:id="rId4"/>
              </a:rPr>
              <a:t>prisma-nou.upc.edu/apl/home_estudiants.php</a:t>
            </a:r>
            <a:endParaRPr lang="ca-ES" sz="1600" dirty="0" smtClean="0"/>
          </a:p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endParaRPr lang="en-US" sz="1600" b="1" dirty="0" smtClean="0">
              <a:solidFill>
                <a:srgbClr val="1A4677"/>
              </a:solidFill>
              <a:latin typeface="Verdana" pitchFamily="34" charset="0"/>
            </a:endParaRP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38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536" y="290994"/>
            <a:ext cx="863065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3400" b="1" dirty="0">
                <a:solidFill>
                  <a:srgbClr val="DDDDDD"/>
                </a:solidFill>
                <a:latin typeface="Lucida Console" pitchFamily="49" charset="0"/>
              </a:rPr>
              <a:t>Servicios de Gestión Académica</a:t>
            </a:r>
          </a:p>
        </p:txBody>
      </p:sp>
      <p:pic>
        <p:nvPicPr>
          <p:cNvPr id="5" name="Imat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792" y="2420888"/>
            <a:ext cx="2095500" cy="666750"/>
          </a:xfrm>
          <a:prstGeom prst="rect">
            <a:avLst/>
          </a:prstGeom>
        </p:spPr>
      </p:pic>
      <p:pic>
        <p:nvPicPr>
          <p:cNvPr id="9" name="Imat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t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6913" y="4437112"/>
            <a:ext cx="2095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38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536" y="290994"/>
            <a:ext cx="863065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3400" b="1" dirty="0" smtClean="0">
                <a:solidFill>
                  <a:srgbClr val="DDDDDD"/>
                </a:solidFill>
                <a:latin typeface="Lucida Console" pitchFamily="49" charset="0"/>
              </a:rPr>
              <a:t>Relaciones Internacionales UPC</a:t>
            </a:r>
            <a:endParaRPr lang="es-ES" sz="34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95536" y="1700808"/>
            <a:ext cx="8280920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Oficina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de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Relaciones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Internacionales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y </a:t>
            </a:r>
            <a:r>
              <a:rPr lang="en-US" sz="1600" b="1" dirty="0" err="1">
                <a:solidFill>
                  <a:srgbClr val="1A4677"/>
                </a:solidFill>
                <a:latin typeface="Verdana" pitchFamily="34" charset="0"/>
              </a:rPr>
              <a:t>Admisiones</a:t>
            </a:r>
            <a:r>
              <a:rPr lang="en-US" sz="1600" b="1" dirty="0">
                <a:solidFill>
                  <a:srgbClr val="1A4677"/>
                </a:solidFill>
                <a:latin typeface="Verdana" pitchFamily="34" charset="0"/>
              </a:rPr>
              <a:t> </a:t>
            </a:r>
            <a:r>
              <a:rPr lang="es-ES" sz="1400" i="1" dirty="0"/>
              <a:t>Gestión de las admisiones a los másteres y de la movilidad de los estudiantes </a:t>
            </a:r>
            <a:r>
              <a:rPr lang="es-ES" sz="1400" i="1" dirty="0" err="1"/>
              <a:t>outgoing</a:t>
            </a:r>
            <a:r>
              <a:rPr lang="es-ES" sz="1400" i="1" dirty="0"/>
              <a:t> y </a:t>
            </a:r>
            <a:r>
              <a:rPr lang="es-ES" sz="1400" i="1" dirty="0" err="1"/>
              <a:t>incoming</a:t>
            </a:r>
            <a:r>
              <a:rPr lang="es-ES" sz="1400" i="1" dirty="0"/>
              <a:t>    </a:t>
            </a:r>
            <a:r>
              <a:rPr lang="es-ES" sz="1400" i="1" dirty="0">
                <a:solidFill>
                  <a:srgbClr val="0070C0"/>
                </a:solidFill>
              </a:rPr>
              <a:t>admissions.etseib@upc.edu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s-ES" i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600" b="1" dirty="0">
                <a:solidFill>
                  <a:srgbClr val="1A4677"/>
                </a:solidFill>
                <a:latin typeface="Verdana" pitchFamily="34" charset="0"/>
              </a:rPr>
              <a:t>UPC-OMI (Oficina de Movilidad Internacional) </a:t>
            </a:r>
            <a:r>
              <a:rPr lang="es-ES" sz="1600" i="1" dirty="0"/>
              <a:t>Información y asesoramiento sobre los trámites de visado y permiso de residencia                            </a:t>
            </a:r>
            <a:r>
              <a:rPr lang="es-ES" sz="1600" i="1" dirty="0">
                <a:solidFill>
                  <a:srgbClr val="0070C0"/>
                </a:solidFill>
              </a:rPr>
              <a:t>oficina.mobilitat.internacional@upc.edu</a:t>
            </a:r>
          </a:p>
        </p:txBody>
      </p:sp>
    </p:spTree>
    <p:extLst>
      <p:ext uri="{BB962C8B-B14F-4D97-AF65-F5344CB8AC3E}">
        <p14:creationId xmlns:p14="http://schemas.microsoft.com/office/powerpoint/2010/main" val="31431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 rot="5400000">
            <a:off x="4009231" y="-4045363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582738" y="332656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>
                <a:solidFill>
                  <a:srgbClr val="DDDDDD"/>
                </a:solidFill>
                <a:latin typeface="Lucida Console" pitchFamily="49" charset="0"/>
              </a:rPr>
              <a:t>Matrícula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33237" y="1403120"/>
            <a:ext cx="3430651" cy="3991862"/>
          </a:xfrm>
          <a:prstGeom prst="rect">
            <a:avLst/>
          </a:prstGeom>
          <a:ln>
            <a:solidFill>
              <a:srgbClr val="1A4677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endParaRPr lang="es-ES" sz="1400" b="1" dirty="0">
              <a:solidFill>
                <a:srgbClr val="004376"/>
              </a:solidFill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r>
              <a:rPr lang="es-ES" sz="1400" b="1" dirty="0">
                <a:solidFill>
                  <a:srgbClr val="004376"/>
                </a:solidFill>
                <a:latin typeface="Verdana" pitchFamily="34" charset="0"/>
              </a:rPr>
              <a:t>1ª  Matrícula  </a:t>
            </a:r>
            <a:endParaRPr lang="es-ES" sz="1400" dirty="0"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§"/>
              <a:tabLst>
                <a:tab pos="354013" algn="l"/>
              </a:tabLst>
            </a:pPr>
            <a:r>
              <a:rPr lang="es-ES" sz="1400" dirty="0">
                <a:latin typeface="Verdana" pitchFamily="34" charset="0"/>
              </a:rPr>
              <a:t> </a:t>
            </a:r>
            <a:r>
              <a:rPr lang="es-ES" sz="1400" dirty="0" smtClean="0">
                <a:solidFill>
                  <a:srgbClr val="FF0000"/>
                </a:solidFill>
                <a:latin typeface="Verdana" pitchFamily="34" charset="0"/>
              </a:rPr>
              <a:t>12 septiembre </a:t>
            </a:r>
            <a:r>
              <a:rPr lang="es-ES" sz="1400" dirty="0" smtClean="0">
                <a:solidFill>
                  <a:schemeClr val="tx1"/>
                </a:solidFill>
                <a:latin typeface="Verdana" pitchFamily="34" charset="0"/>
              </a:rPr>
              <a:t>matrícula</a:t>
            </a: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§"/>
              <a:tabLst>
                <a:tab pos="354013" algn="l"/>
              </a:tabLst>
            </a:pPr>
            <a:r>
              <a:rPr lang="es-ES" sz="1400" dirty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s-ES" sz="1400" dirty="0" smtClean="0">
                <a:solidFill>
                  <a:schemeClr val="tx1"/>
                </a:solidFill>
                <a:latin typeface="Verdana" pitchFamily="34" charset="0"/>
              </a:rPr>
              <a:t>03 </a:t>
            </a:r>
            <a:r>
              <a:rPr lang="es-ES" sz="1400" dirty="0" smtClean="0">
                <a:solidFill>
                  <a:srgbClr val="FF0000"/>
                </a:solidFill>
                <a:latin typeface="Verdana" pitchFamily="34" charset="0"/>
              </a:rPr>
              <a:t>octubre </a:t>
            </a:r>
            <a:r>
              <a:rPr lang="es-ES" sz="1400" dirty="0">
                <a:solidFill>
                  <a:schemeClr val="tx1"/>
                </a:solidFill>
                <a:latin typeface="Verdana" pitchFamily="34" charset="0"/>
              </a:rPr>
              <a:t>(matrícula </a:t>
            </a:r>
            <a:r>
              <a:rPr lang="es-ES" sz="1400" dirty="0">
                <a:latin typeface="Verdana" pitchFamily="34" charset="0"/>
              </a:rPr>
              <a:t>extraordinaria)</a:t>
            </a: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r>
              <a:rPr lang="es-ES" sz="1200" dirty="0" smtClean="0">
                <a:latin typeface="Verdana" pitchFamily="34" charset="0"/>
              </a:rPr>
              <a:t>10.00 Matrícula aula 1.3 planta 1 edificio I (estudiantes con estudios previos NO UPC)</a:t>
            </a: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r>
              <a:rPr lang="es-ES" sz="1200" dirty="0" smtClean="0">
                <a:latin typeface="Verdana" pitchFamily="34" charset="0"/>
              </a:rPr>
              <a:t>10.00 Matrícula on-line por e-secretaria (estudiantes con estudios previos UPC)</a:t>
            </a:r>
            <a:endParaRPr lang="es-ES" sz="1200" dirty="0">
              <a:solidFill>
                <a:srgbClr val="FF0000"/>
              </a:solidFill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tabLst>
                <a:tab pos="354013" algn="l"/>
              </a:tabLst>
            </a:pPr>
            <a:endParaRPr lang="es-ES" sz="1400" dirty="0">
              <a:latin typeface="Verdana" pitchFamily="34" charset="0"/>
            </a:endParaRPr>
          </a:p>
          <a:p>
            <a:pPr marL="176213" lvl="1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§"/>
              <a:tabLst>
                <a:tab pos="354013" algn="l"/>
              </a:tabLst>
            </a:pPr>
            <a:r>
              <a:rPr lang="es-ES" sz="1400" dirty="0">
                <a:latin typeface="Verdana" pitchFamily="34" charset="0"/>
              </a:rPr>
              <a:t> Inicio clases </a:t>
            </a:r>
            <a:r>
              <a:rPr lang="es-ES" sz="1400" dirty="0">
                <a:latin typeface="Verdana" pitchFamily="34" charset="0"/>
                <a:sym typeface="Wingdings" panose="05000000000000000000" pitchFamily="2" charset="2"/>
              </a:rPr>
              <a:t> </a:t>
            </a:r>
            <a:r>
              <a:rPr lang="es-ES" sz="1400" b="1" dirty="0" smtClean="0">
                <a:solidFill>
                  <a:srgbClr val="FF0000"/>
                </a:solidFill>
                <a:latin typeface="Verdana" pitchFamily="34" charset="0"/>
                <a:sym typeface="Wingdings" panose="05000000000000000000" pitchFamily="2" charset="2"/>
              </a:rPr>
              <a:t>16 septiembre</a:t>
            </a:r>
            <a:r>
              <a:rPr lang="en-US" sz="1400" dirty="0">
                <a:latin typeface="Verdana" pitchFamily="34" charset="0"/>
                <a:sym typeface="Wingdings" panose="05000000000000000000" pitchFamily="2" charset="2"/>
              </a:rPr>
              <a:t/>
            </a:r>
            <a:br>
              <a:rPr lang="en-US" sz="1400" dirty="0">
                <a:latin typeface="Verdana" pitchFamily="34" charset="0"/>
                <a:sym typeface="Wingdings" panose="05000000000000000000" pitchFamily="2" charset="2"/>
              </a:rPr>
            </a:br>
            <a:endParaRPr lang="es-ES" sz="1400" dirty="0">
              <a:latin typeface="Verdana" pitchFamily="34" charset="0"/>
            </a:endParaRP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1403119"/>
            <a:ext cx="5364097" cy="4529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 rot="5400000">
            <a:off x="4009231" y="-4045363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582738" y="332656"/>
            <a:ext cx="7561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smtClean="0">
                <a:solidFill>
                  <a:srgbClr val="DDDDDD"/>
                </a:solidFill>
                <a:latin typeface="Lucida Console" pitchFamily="49" charset="0"/>
              </a:rPr>
              <a:t>Otras actividades</a:t>
            </a:r>
            <a:endParaRPr lang="es-ES" sz="4000" b="1" dirty="0">
              <a:solidFill>
                <a:srgbClr val="DDDDDD"/>
              </a:solidFill>
              <a:latin typeface="Lucida Console" pitchFamily="49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5497" y="1403120"/>
            <a:ext cx="8712968" cy="3342453"/>
          </a:xfrm>
          <a:prstGeom prst="rect">
            <a:avLst/>
          </a:prstGeom>
          <a:ln>
            <a:solidFill>
              <a:srgbClr val="1A4677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endParaRPr lang="es-ES" sz="1200" b="1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 eaLnBrk="0" hangingPunct="0">
              <a:spcBef>
                <a:spcPct val="20000"/>
              </a:spcBef>
            </a:pPr>
            <a:endParaRPr lang="es-ES" sz="1200" b="1" kern="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 eaLnBrk="0" hangingPunct="0">
              <a:spcBef>
                <a:spcPct val="20000"/>
              </a:spcBef>
            </a:pPr>
            <a:r>
              <a:rPr lang="es-ES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ES" sz="1200" b="1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Taller biblioteca ETSEIB </a:t>
            </a:r>
            <a:r>
              <a:rPr lang="es-ES" sz="1200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– </a:t>
            </a:r>
            <a:r>
              <a:rPr lang="es-ES" sz="1200" kern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 </a:t>
            </a:r>
            <a:r>
              <a:rPr lang="es-ES" sz="1200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</a:t>
            </a:r>
            <a:r>
              <a:rPr lang="es-ES" sz="1200" kern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septiembre </a:t>
            </a: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las </a:t>
            </a: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11.30</a:t>
            </a: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									</a:t>
            </a: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r>
              <a:rPr lang="ca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es-ES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  Taller </a:t>
            </a:r>
            <a:r>
              <a:rPr lang="es-ES" sz="1200" b="1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extranjería</a:t>
            </a: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– </a:t>
            </a: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 de septiembre a </a:t>
            </a: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las </a:t>
            </a: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12.00</a:t>
            </a: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 eaLnBrk="0" hangingPunct="0">
              <a:spcBef>
                <a:spcPct val="20000"/>
              </a:spcBef>
            </a:pP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</a:p>
          <a:p>
            <a:pPr lvl="5" eaLnBrk="0" hangingPunct="0">
              <a:spcBef>
                <a:spcPct val="20000"/>
              </a:spcBef>
            </a:pP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Aula </a:t>
            </a:r>
            <a:r>
              <a:rPr lang="es-ES" sz="1200" kern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Capella</a:t>
            </a: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E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(Vestíbulo ETSEIB) </a:t>
            </a:r>
            <a:endParaRPr lang="ca-ES" sz="1200" kern="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5" eaLnBrk="0" hangingPunct="0">
              <a:spcBef>
                <a:spcPct val="20000"/>
              </a:spcBef>
            </a:pP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 eaLnBrk="0" hangingPunct="0">
              <a:spcBef>
                <a:spcPct val="20000"/>
              </a:spcBef>
            </a:pPr>
            <a:r>
              <a:rPr lang="es-ES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 eaLnBrk="0" hangingPunct="0">
              <a:spcBef>
                <a:spcPct val="20000"/>
              </a:spcBef>
            </a:pP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endParaRPr lang="es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endParaRPr lang="es-ES" sz="1200" kern="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endParaRPr lang="es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eaLnBrk="0" hangingPunct="0">
              <a:spcBef>
                <a:spcPct val="20000"/>
              </a:spcBef>
            </a:pPr>
            <a:endParaRPr lang="ca-ES" sz="12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6110455"/>
            <a:ext cx="5148072" cy="648276"/>
          </a:xfrm>
          <a:prstGeom prst="rect">
            <a:avLst/>
          </a:prstGeom>
        </p:spPr>
      </p:pic>
      <p:cxnSp>
        <p:nvCxnSpPr>
          <p:cNvPr id="10" name="Connector recte 9"/>
          <p:cNvCxnSpPr/>
          <p:nvPr/>
        </p:nvCxnSpPr>
        <p:spPr>
          <a:xfrm>
            <a:off x="971600" y="6021288"/>
            <a:ext cx="79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8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5439</TotalTime>
  <Words>490</Words>
  <Application>Microsoft Office PowerPoint</Application>
  <PresentationFormat>Presentació en pantalla (4:3)</PresentationFormat>
  <Paragraphs>148</Paragraphs>
  <Slides>19</Slides>
  <Notes>19</Notes>
  <HiddenSlides>0</HiddenSlides>
  <MMClips>0</MMClips>
  <ScaleCrop>false</ScaleCrop>
  <HeadingPairs>
    <vt:vector size="8" baseType="variant">
      <vt:variant>
        <vt:lpstr>Tipus de lletra utilitzats</vt:lpstr>
      </vt:variant>
      <vt:variant>
        <vt:i4>5</vt:i4>
      </vt:variant>
      <vt:variant>
        <vt:lpstr>Tema</vt:lpstr>
      </vt:variant>
      <vt:variant>
        <vt:i4>1</vt:i4>
      </vt:variant>
      <vt:variant>
        <vt:lpstr>Servidors OLE incrustats</vt:lpstr>
      </vt:variant>
      <vt:variant>
        <vt:i4>1</vt:i4>
      </vt:variant>
      <vt:variant>
        <vt:lpstr>Títols de les diapositives</vt:lpstr>
      </vt:variant>
      <vt:variant>
        <vt:i4>19</vt:i4>
      </vt:variant>
    </vt:vector>
  </HeadingPairs>
  <TitlesOfParts>
    <vt:vector size="26" baseType="lpstr">
      <vt:lpstr>Arial</vt:lpstr>
      <vt:lpstr>Calibri Light</vt:lpstr>
      <vt:lpstr>Lucida Console</vt:lpstr>
      <vt:lpstr>Verdana</vt:lpstr>
      <vt:lpstr>Wingdings</vt:lpstr>
      <vt:lpstr>Diseño predeterminado</vt:lpstr>
      <vt:lpstr>Imagen de mapa de bits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 parra</dc:creator>
  <cp:lastModifiedBy>Silvia Urban Castillo</cp:lastModifiedBy>
  <cp:revision>478</cp:revision>
  <dcterms:created xsi:type="dcterms:W3CDTF">2005-11-11T11:16:45Z</dcterms:created>
  <dcterms:modified xsi:type="dcterms:W3CDTF">2019-09-09T06:49:13Z</dcterms:modified>
</cp:coreProperties>
</file>